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705" r:id="rId2"/>
    <p:sldMasterId id="2147483723" r:id="rId3"/>
    <p:sldMasterId id="2147483740" r:id="rId4"/>
  </p:sldMasterIdLst>
  <p:notesMasterIdLst>
    <p:notesMasterId r:id="rId23"/>
  </p:notesMasterIdLst>
  <p:handoutMasterIdLst>
    <p:handoutMasterId r:id="rId24"/>
  </p:handoutMasterIdLst>
  <p:sldIdLst>
    <p:sldId id="256" r:id="rId5"/>
    <p:sldId id="298" r:id="rId6"/>
    <p:sldId id="299" r:id="rId7"/>
    <p:sldId id="301" r:id="rId8"/>
    <p:sldId id="341" r:id="rId9"/>
    <p:sldId id="340" r:id="rId10"/>
    <p:sldId id="304" r:id="rId11"/>
    <p:sldId id="342" r:id="rId12"/>
    <p:sldId id="343" r:id="rId13"/>
    <p:sldId id="337" r:id="rId14"/>
    <p:sldId id="305" r:id="rId15"/>
    <p:sldId id="306" r:id="rId16"/>
    <p:sldId id="345" r:id="rId17"/>
    <p:sldId id="344" r:id="rId18"/>
    <p:sldId id="330" r:id="rId19"/>
    <p:sldId id="346" r:id="rId20"/>
    <p:sldId id="347" r:id="rId21"/>
    <p:sldId id="28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258" autoAdjust="0"/>
    <p:restoredTop sz="94660"/>
  </p:normalViewPr>
  <p:slideViewPr>
    <p:cSldViewPr snapToGrid="0">
      <p:cViewPr>
        <p:scale>
          <a:sx n="75" d="100"/>
          <a:sy n="75" d="100"/>
        </p:scale>
        <p:origin x="-610" y="-28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pPr/>
              <a:t>20-Jul-20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pPr/>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pPr/>
              <a:t>20-Jul-20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pPr/>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54739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057267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0255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294793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161541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341496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7157412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203913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027162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37804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964230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5167644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332889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311494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13654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449376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54079-5A83-43EA-8CDC-9E8C3AE68982}" type="datetime1">
              <a:rPr lang="en-US" smtClean="0"/>
              <a:pPr/>
              <a:t>20-Jul-20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20-Jul-20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20-Jul-20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20-Jul-20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109EB-CAA5-4905-A865-630BBE1D963B}"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649F2B-FB19-44EF-BE26-8F752B446382}"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995AE2-E5AA-4FDE-9F0C-FE1FD93FA2B1}"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25D15-53A2-49D0-B2F3-3252BE25D568}"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1B3B25B-BD8B-431A-B343-DBE56D58FB8B}" type="datetime1">
              <a:rPr lang="en-US" smtClean="0"/>
              <a:pPr/>
              <a:t>20-Jul-20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AD4D102-86FA-45B4-8126-D567F333E8B9}" type="datetime1">
              <a:rPr lang="en-US" smtClean="0"/>
              <a:pPr/>
              <a:t>20-Jul-20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20-Jul-20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20-Jul-20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20-Jul-20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EC0EA376-C3D8-4A6A-8758-A45533F21194}" type="datetime1">
              <a:rPr lang="en-US" smtClean="0"/>
              <a:pPr/>
              <a:t>20-Jul-20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78819C-A79D-4BB8-8842-DECB05836520}"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A4F85E-E0A8-4B04-B71B-93F521C525F2}"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CDC596C1-4445-46DE-BD70-B2D62CDCB44B}"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512DCBF8-63C6-4521-B39E-F75DB90C0D5E}"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B92B33-9C5B-46DA-8671-371210EBD1BE}"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E6547B-3EC7-4DB7-BE8C-DDCCFC41DBD3}"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54079-5A83-43EA-8CDC-9E8C3AE68982}"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48557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6605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825027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9535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20-Jul-20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360558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20-Jul-20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31471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20-Jul-20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85436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18238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79088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649F2B-FB19-44EF-BE26-8F752B446382}"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369464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995AE2-E5AA-4FDE-9F0C-FE1FD93FA2B1}"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1542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E25D15-53A2-49D0-B2F3-3252BE25D568}"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085060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50057974"/>
      </p:ext>
    </p:extLst>
  </p:cSld>
  <p:clrMapOvr>
    <a:masterClrMapping/>
  </p:clrMapOvr>
  <p:hf hdr="0" dt="0"/>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10956077"/>
      </p:ext>
    </p:extLst>
  </p:cSld>
  <p:clrMapOvr>
    <a:masterClrMapping/>
  </p:clrMapOvr>
  <p:hf hdr="0" dt="0"/>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17714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64952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E054079-5A83-43EA-8CDC-9E8C3AE68982}"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932705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F02A9-0D6D-4F1A-A6E1-C7F19E03AD5F}"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08690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721102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F790F-C19B-4FB8-BA94-1247B770CE32}"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883275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8595AB-E6CF-4896-B21C-673FD594AAC1}" type="datetime1">
              <a:rPr lang="en-US" smtClean="0"/>
              <a:pPr/>
              <a:t>20-Jul-20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49106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CC9DC8-8E09-4493-93AC-D8D6FB907909}" type="datetime1">
              <a:rPr lang="en-US" smtClean="0"/>
              <a:pPr/>
              <a:t>20-Jul-20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627570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20-Jul-20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31671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3363136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20-Jul-20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57216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17993-CE89-4FA2-A735-7EE0C54FE239}"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490153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BFA5D9-F851-4180-A931-0B2C67548F69}" type="datetime1">
              <a:rPr lang="en-US" smtClean="0"/>
              <a:pPr/>
              <a:t>20-Jul-20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8485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3.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4.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32A293-E585-4EF2-B166-D3B0E15CA0B4}" type="datetime1">
              <a:rPr lang="en-US" smtClean="0"/>
              <a:pPr/>
              <a:t>20-Jul-20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C669B30-40B8-46B2-8972-35C652362BED}" type="datetime1">
              <a:rPr lang="en-US" smtClean="0"/>
              <a:pPr/>
              <a:t>20-Jul-20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pPr/>
              <a:t>20-Jul-20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77537246"/>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2A293-E585-4EF2-B166-D3B0E15CA0B4}" type="datetime1">
              <a:rPr lang="en-US" smtClean="0"/>
              <a:pPr/>
              <a:t>20-Jul-20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84305604"/>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5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379621" y="861753"/>
            <a:ext cx="91720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a:t>
            </a:r>
            <a:r>
              <a:rPr lang="en-US" sz="3600" b="1">
                <a:solidFill>
                  <a:srgbClr val="FF0000"/>
                </a:solidFill>
                <a:effectLst>
                  <a:outerShdw blurRad="38100" dist="38100" dir="2700000" algn="tl">
                    <a:srgbClr val="FFFFFF"/>
                  </a:outerShdw>
                </a:effectLst>
                <a:latin typeface="Times New Roman" pitchFamily="18" charset="0"/>
              </a:rPr>
              <a:t>TUẦN </a:t>
            </a:r>
            <a:r>
              <a:rPr lang="en-US" sz="3600" b="1" smtClean="0">
                <a:solidFill>
                  <a:srgbClr val="FF0000"/>
                </a:solidFill>
                <a:effectLst>
                  <a:outerShdw blurRad="38100" dist="38100" dir="2700000" algn="tl">
                    <a:srgbClr val="FFFFFF"/>
                  </a:outerShdw>
                </a:effectLst>
                <a:latin typeface="Times New Roman" pitchFamily="18" charset="0"/>
              </a:rPr>
              <a:t>11 </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a:t>
            </a:fld>
            <a:endParaRPr lang="en-US" sz="1400" b="1" dirty="0">
              <a:solidFill>
                <a:srgbClr val="FF0000"/>
              </a:solidFill>
            </a:endParaRPr>
          </a:p>
        </p:txBody>
      </p:sp>
      <p:sp>
        <p:nvSpPr>
          <p:cNvPr id="5" name="Rectangle 2"/>
          <p:cNvSpPr>
            <a:spLocks noChangeArrowheads="1"/>
          </p:cNvSpPr>
          <p:nvPr/>
        </p:nvSpPr>
        <p:spPr bwMode="auto">
          <a:xfrm>
            <a:off x="994610" y="1837823"/>
            <a:ext cx="10443411" cy="4466724"/>
          </a:xfrm>
          <a:prstGeom prst="rect">
            <a:avLst/>
          </a:prstGeom>
          <a:noFill/>
          <a:ln>
            <a:noFill/>
          </a:ln>
          <a:extLst/>
        </p:spPr>
        <p:txBody>
          <a:bodyPr/>
          <a:lstStyle/>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Trình </a:t>
            </a:r>
            <a:r>
              <a:rPr lang="vi-VN" altLang="en-US" sz="2800">
                <a:latin typeface="Times New Roman" pitchFamily="18" charset="0"/>
                <a:cs typeface="Times New Roman" pitchFamily="18" charset="0"/>
              </a:rPr>
              <a:t>bày được kiến thức cơ bản về tự động hóa cho các </a:t>
            </a:r>
            <a:r>
              <a:rPr lang="en-US" altLang="en-US" sz="2800" smtClean="0">
                <a:latin typeface="Times New Roman" pitchFamily="18" charset="0"/>
                <a:cs typeface="Times New Roman" pitchFamily="18" charset="0"/>
              </a:rPr>
              <a:t>kiểu </a:t>
            </a:r>
            <a:r>
              <a:rPr lang="pt-BR" sz="2800">
                <a:latin typeface="Times New Roman" pitchFamily="18" charset="0"/>
                <a:cs typeface="Times New Roman" pitchFamily="18" charset="0"/>
              </a:rPr>
              <a:t>dàn </a:t>
            </a:r>
            <a:r>
              <a:rPr lang="pt-BR" sz="2800" smtClean="0">
                <a:latin typeface="Times New Roman" pitchFamily="18" charset="0"/>
                <a:cs typeface="Times New Roman" pitchFamily="18" charset="0"/>
              </a:rPr>
              <a:t>bay hơi </a:t>
            </a:r>
            <a:r>
              <a:rPr lang="vi-VN" altLang="en-US" sz="2800" smtClean="0">
                <a:latin typeface="Times New Roman" pitchFamily="18" charset="0"/>
                <a:cs typeface="Times New Roman" pitchFamily="18" charset="0"/>
              </a:rPr>
              <a:t>;</a:t>
            </a:r>
            <a:endParaRPr lang="vi-VN" altLang="en-US" sz="280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Giải thích các sơ đồ tự động của hệ thống lạnh </a:t>
            </a:r>
            <a:r>
              <a:rPr lang="en-US" altLang="en-US" sz="2800" smtClean="0">
                <a:latin typeface="Times New Roman" pitchFamily="18" charset="0"/>
                <a:cs typeface="Times New Roman" pitchFamily="18" charset="0"/>
              </a:rPr>
              <a:t>khi </a:t>
            </a:r>
            <a:r>
              <a:rPr lang="vi-VN" altLang="en-US" sz="2800" smtClean="0">
                <a:latin typeface="Times New Roman" pitchFamily="18" charset="0"/>
                <a:cs typeface="Times New Roman" pitchFamily="18" charset="0"/>
              </a:rPr>
              <a:t>Điều </a:t>
            </a:r>
            <a:r>
              <a:rPr lang="vi-VN" altLang="en-US" sz="2800">
                <a:latin typeface="Times New Roman" pitchFamily="18" charset="0"/>
                <a:cs typeface="Times New Roman" pitchFamily="18" charset="0"/>
              </a:rPr>
              <a:t>chỉnh </a:t>
            </a:r>
            <a:r>
              <a:rPr lang="en-US" altLang="en-US" sz="2800" smtClean="0">
                <a:latin typeface="Times New Roman" pitchFamily="18" charset="0"/>
                <a:cs typeface="Times New Roman" pitchFamily="18" charset="0"/>
              </a:rPr>
              <a:t>cấp lỏng</a:t>
            </a:r>
            <a:r>
              <a:rPr lang="vi-VN" altLang="en-US" sz="2800" smtClean="0">
                <a:latin typeface="Times New Roman" pitchFamily="18" charset="0"/>
                <a:cs typeface="Times New Roman" pitchFamily="18" charset="0"/>
              </a:rPr>
              <a:t>.</a:t>
            </a:r>
            <a:r>
              <a:rPr lang="vi-VN" altLang="en-US" sz="2800">
                <a:latin typeface="Times New Roman" pitchFamily="18" charset="0"/>
                <a:cs typeface="Times New Roman" pitchFamily="18" charset="0"/>
              </a:rPr>
              <a:t>	</a:t>
            </a: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Rèn luyện tính cẩn thận, tuân thủ quy định an toàn.</a:t>
            </a:r>
            <a:endParaRPr lang="vi-VN" altLang="en-US" sz="2800" err="1">
              <a:latin typeface="Times New Roman" pitchFamily="18" charset="0"/>
              <a:cs typeface="Times New Roman"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087604"/>
            <a:ext cx="2351078" cy="625141"/>
          </a:xfrm>
          <a:prstGeom prst="rect">
            <a:avLst/>
          </a:prstGeom>
          <a:solidFill>
            <a:schemeClr val="accent6">
              <a:lumMod val="50000"/>
            </a:schemeClr>
          </a:solidFill>
          <a:ln>
            <a:noFill/>
          </a:ln>
          <a:extLst/>
        </p:spPr>
        <p:txBody>
          <a:bodyPr/>
          <a:lstStyle/>
          <a:p>
            <a:pPr>
              <a:lnSpc>
                <a:spcPct val="150000"/>
              </a:lnSpc>
              <a:spcBef>
                <a:spcPts val="100"/>
              </a:spcBef>
              <a:buFont typeface="Wingdings" pitchFamily="2" charset="2"/>
              <a:buNone/>
              <a:tabLst>
                <a:tab pos="457200" algn="l"/>
                <a:tab pos="2743200" algn="ctr"/>
                <a:tab pos="5486400" algn="r"/>
              </a:tabLst>
              <a:defRPr/>
            </a:pPr>
            <a:r>
              <a:rPr lang="pt-BR" altLang="en-US" sz="2800" smtClean="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a:t>
            </a:r>
            <a:r>
              <a:rPr lang="pt-BR" altLang="en-US" sz="2800">
                <a:solidFill>
                  <a:srgbClr val="FFFF00"/>
                </a:solidFill>
                <a:latin typeface="Times New Roman" pitchFamily="18" charset="0"/>
                <a:cs typeface="Times New Roman" pitchFamily="18" charset="0"/>
              </a:rPr>
              <a:t>: </a:t>
            </a:r>
            <a:endParaRPr lang="pt-BR" alt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149004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3</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1 </a:t>
            </a:r>
            <a:r>
              <a:rPr lang="en-US" altLang="en-US" sz="3200" b="1" smtClean="0">
                <a:latin typeface="Garamond" panose="02020404030301010803" pitchFamily="18" charset="0"/>
              </a:rPr>
              <a:t>: </a:t>
            </a:r>
            <a:r>
              <a:rPr lang="en-US" altLang="en-US" sz="3200" smtClean="0">
                <a:latin typeface="Times New Roman" panose="02020603050405020304" pitchFamily="18" charset="0"/>
                <a:cs typeface="Times New Roman" panose="02020603050405020304" pitchFamily="18" charset="0"/>
              </a:rPr>
              <a:t>Khi sử dụng phương pháp của Alco để điều chỉnh phía môi chất của dàn ngưng giải nhiệt gió, thiết bị dùng là  : </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2 ngã có </a:t>
            </a:r>
            <a:r>
              <a:rPr lang="pt-BR" sz="3200" smtClean="0">
                <a:solidFill>
                  <a:srgbClr val="FF0000"/>
                </a:solidFill>
                <a:latin typeface="Times New Roman" panose="02020603050405020304" pitchFamily="18" charset="0"/>
                <a:ea typeface="Times New Roman" panose="02020603050405020304" pitchFamily="18" charset="0"/>
              </a:rPr>
              <a:t>1</a:t>
            </a:r>
            <a:r>
              <a:rPr lang="pt-BR" sz="3200" smtClean="0">
                <a:latin typeface="Times New Roman" panose="02020603050405020304" pitchFamily="18" charset="0"/>
                <a:ea typeface="Times New Roman" panose="02020603050405020304" pitchFamily="18" charset="0"/>
              </a:rPr>
              <a:t> </a:t>
            </a:r>
            <a:r>
              <a:rPr lang="pt-BR" sz="3200">
                <a:latin typeface="Times New Roman" panose="02020603050405020304" pitchFamily="18" charset="0"/>
                <a:ea typeface="Times New Roman" panose="02020603050405020304" pitchFamily="18" charset="0"/>
              </a:rPr>
              <a:t>đường vào và </a:t>
            </a:r>
            <a:r>
              <a:rPr lang="pt-BR" sz="3200">
                <a:solidFill>
                  <a:srgbClr val="FF0000"/>
                </a:solidFill>
                <a:latin typeface="Times New Roman" panose="02020603050405020304" pitchFamily="18" charset="0"/>
                <a:ea typeface="Times New Roman" panose="02020603050405020304" pitchFamily="18" charset="0"/>
              </a:rPr>
              <a:t>1</a:t>
            </a:r>
            <a:r>
              <a:rPr lang="pt-BR" sz="3200">
                <a:latin typeface="Times New Roman" panose="02020603050405020304" pitchFamily="18" charset="0"/>
                <a:ea typeface="Times New Roman" panose="02020603050405020304" pitchFamily="18" charset="0"/>
              </a:rPr>
              <a:t> đường </a:t>
            </a:r>
            <a:r>
              <a:rPr lang="pt-BR" sz="3200" smtClean="0">
                <a:latin typeface="Times New Roman" panose="02020603050405020304" pitchFamily="18" charset="0"/>
                <a:ea typeface="Times New Roman" panose="02020603050405020304" pitchFamily="18" charset="0"/>
              </a:rPr>
              <a:t>ra.</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3 </a:t>
            </a:r>
            <a:r>
              <a:rPr lang="en-US" altLang="en-US" sz="3200">
                <a:latin typeface="Times New Roman" panose="02020603050405020304" pitchFamily="18" charset="0"/>
                <a:cs typeface="Times New Roman" panose="02020603050405020304" pitchFamily="18" charset="0"/>
              </a:rPr>
              <a:t>ngã có </a:t>
            </a:r>
            <a:r>
              <a:rPr lang="pt-BR" sz="3200" smtClean="0">
                <a:solidFill>
                  <a:srgbClr val="FF0000"/>
                </a:solidFill>
                <a:latin typeface="Times New Roman" panose="02020603050405020304" pitchFamily="18" charset="0"/>
                <a:ea typeface="Times New Roman" panose="02020603050405020304" pitchFamily="18" charset="0"/>
              </a:rPr>
              <a:t>1</a:t>
            </a:r>
            <a:r>
              <a:rPr lang="pt-BR" sz="3200" smtClean="0">
                <a:latin typeface="Times New Roman" panose="02020603050405020304" pitchFamily="18" charset="0"/>
                <a:ea typeface="Times New Roman" panose="02020603050405020304" pitchFamily="18" charset="0"/>
              </a:rPr>
              <a:t> </a:t>
            </a:r>
            <a:r>
              <a:rPr lang="pt-BR" sz="3200">
                <a:latin typeface="Times New Roman" panose="02020603050405020304" pitchFamily="18" charset="0"/>
                <a:ea typeface="Times New Roman" panose="02020603050405020304" pitchFamily="18" charset="0"/>
              </a:rPr>
              <a:t>đường vào và </a:t>
            </a:r>
            <a:r>
              <a:rPr lang="pt-BR" sz="3200" smtClean="0">
                <a:solidFill>
                  <a:srgbClr val="FF0000"/>
                </a:solidFill>
                <a:latin typeface="Times New Roman" panose="02020603050405020304" pitchFamily="18" charset="0"/>
                <a:ea typeface="Times New Roman" panose="02020603050405020304" pitchFamily="18" charset="0"/>
              </a:rPr>
              <a:t>2</a:t>
            </a:r>
            <a:r>
              <a:rPr lang="pt-BR" sz="3200" smtClean="0">
                <a:latin typeface="Times New Roman" panose="02020603050405020304" pitchFamily="18" charset="0"/>
                <a:ea typeface="Times New Roman" panose="02020603050405020304" pitchFamily="18" charset="0"/>
              </a:rPr>
              <a:t> </a:t>
            </a:r>
            <a:r>
              <a:rPr lang="pt-BR" sz="3200">
                <a:latin typeface="Times New Roman" panose="02020603050405020304" pitchFamily="18" charset="0"/>
                <a:ea typeface="Times New Roman" panose="02020603050405020304" pitchFamily="18" charset="0"/>
              </a:rPr>
              <a:t>đường </a:t>
            </a:r>
            <a:r>
              <a:rPr lang="pt-BR" sz="3200" smtClean="0">
                <a:latin typeface="Times New Roman" panose="02020603050405020304" pitchFamily="18" charset="0"/>
                <a:ea typeface="Times New Roman" panose="02020603050405020304" pitchFamily="18" charset="0"/>
              </a:rPr>
              <a:t>ra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Van 3 ngã có </a:t>
            </a:r>
            <a:r>
              <a:rPr lang="pt-BR" sz="3200">
                <a:solidFill>
                  <a:srgbClr val="FF0000"/>
                </a:solidFill>
                <a:latin typeface="Times New Roman" panose="02020603050405020304" pitchFamily="18" charset="0"/>
                <a:ea typeface="Times New Roman" panose="02020603050405020304" pitchFamily="18" charset="0"/>
              </a:rPr>
              <a:t>2</a:t>
            </a:r>
            <a:r>
              <a:rPr lang="pt-BR" sz="3200">
                <a:latin typeface="Times New Roman" panose="02020603050405020304" pitchFamily="18" charset="0"/>
                <a:ea typeface="Times New Roman" panose="02020603050405020304" pitchFamily="18" charset="0"/>
              </a:rPr>
              <a:t> đường vào và </a:t>
            </a:r>
            <a:r>
              <a:rPr lang="pt-BR" sz="3200">
                <a:solidFill>
                  <a:srgbClr val="FF0000"/>
                </a:solidFill>
                <a:latin typeface="Times New Roman" panose="02020603050405020304" pitchFamily="18" charset="0"/>
                <a:ea typeface="Times New Roman" panose="02020603050405020304" pitchFamily="18" charset="0"/>
              </a:rPr>
              <a:t>1</a:t>
            </a:r>
            <a:r>
              <a:rPr lang="pt-BR" sz="3200">
                <a:latin typeface="Times New Roman" panose="02020603050405020304" pitchFamily="18" charset="0"/>
                <a:ea typeface="Times New Roman" panose="02020603050405020304" pitchFamily="18" charset="0"/>
              </a:rPr>
              <a:t> đường </a:t>
            </a:r>
            <a:r>
              <a:rPr lang="pt-BR" sz="3200" smtClean="0">
                <a:latin typeface="Times New Roman" panose="02020603050405020304" pitchFamily="18" charset="0"/>
                <a:ea typeface="Times New Roman" panose="02020603050405020304" pitchFamily="18" charset="0"/>
              </a:rPr>
              <a:t>ra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Van </a:t>
            </a:r>
            <a:r>
              <a:rPr lang="en-US" altLang="en-US" sz="3200" smtClean="0">
                <a:latin typeface="Times New Roman" panose="02020603050405020304" pitchFamily="18" charset="0"/>
                <a:cs typeface="Times New Roman" panose="02020603050405020304" pitchFamily="18" charset="0"/>
              </a:rPr>
              <a:t>4 </a:t>
            </a:r>
            <a:r>
              <a:rPr lang="en-US" altLang="en-US" sz="3200">
                <a:latin typeface="Times New Roman" panose="02020603050405020304" pitchFamily="18" charset="0"/>
                <a:cs typeface="Times New Roman" panose="02020603050405020304" pitchFamily="18" charset="0"/>
              </a:rPr>
              <a:t>ngã có </a:t>
            </a:r>
            <a:r>
              <a:rPr lang="pt-BR" sz="3200" smtClean="0">
                <a:solidFill>
                  <a:srgbClr val="FF0000"/>
                </a:solidFill>
                <a:latin typeface="Times New Roman" panose="02020603050405020304" pitchFamily="18" charset="0"/>
                <a:ea typeface="Times New Roman" panose="02020603050405020304" pitchFamily="18" charset="0"/>
              </a:rPr>
              <a:t>2</a:t>
            </a:r>
            <a:r>
              <a:rPr lang="pt-BR" sz="3200" smtClean="0">
                <a:latin typeface="Times New Roman" panose="02020603050405020304" pitchFamily="18" charset="0"/>
                <a:ea typeface="Times New Roman" panose="02020603050405020304" pitchFamily="18" charset="0"/>
              </a:rPr>
              <a:t> </a:t>
            </a:r>
            <a:r>
              <a:rPr lang="pt-BR" sz="3200">
                <a:latin typeface="Times New Roman" panose="02020603050405020304" pitchFamily="18" charset="0"/>
                <a:ea typeface="Times New Roman" panose="02020603050405020304" pitchFamily="18" charset="0"/>
              </a:rPr>
              <a:t>đường vào và </a:t>
            </a:r>
            <a:r>
              <a:rPr lang="pt-BR" sz="3200" smtClean="0">
                <a:solidFill>
                  <a:srgbClr val="FF0000"/>
                </a:solidFill>
                <a:latin typeface="Times New Roman" panose="02020603050405020304" pitchFamily="18" charset="0"/>
                <a:ea typeface="Times New Roman" panose="02020603050405020304" pitchFamily="18" charset="0"/>
              </a:rPr>
              <a:t>2</a:t>
            </a:r>
            <a:r>
              <a:rPr lang="pt-BR" sz="3200" smtClean="0">
                <a:latin typeface="Times New Roman" panose="02020603050405020304" pitchFamily="18" charset="0"/>
                <a:ea typeface="Times New Roman" panose="02020603050405020304" pitchFamily="18" charset="0"/>
              </a:rPr>
              <a:t> </a:t>
            </a:r>
            <a:r>
              <a:rPr lang="pt-BR" sz="3200">
                <a:latin typeface="Times New Roman" panose="02020603050405020304" pitchFamily="18" charset="0"/>
                <a:ea typeface="Times New Roman" panose="02020603050405020304" pitchFamily="18" charset="0"/>
              </a:rPr>
              <a:t>đường </a:t>
            </a:r>
            <a:r>
              <a:rPr lang="pt-BR" sz="3200" smtClean="0">
                <a:latin typeface="Times New Roman" panose="02020603050405020304" pitchFamily="18" charset="0"/>
                <a:ea typeface="Times New Roman" panose="02020603050405020304" pitchFamily="18" charset="0"/>
              </a:rPr>
              <a:t>ra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76354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282910" y="3036059"/>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776623" y="5252067"/>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1: </a:t>
            </a:r>
            <a:r>
              <a:rPr lang="en-US" smtClean="0">
                <a:solidFill>
                  <a:srgbClr val="00B0F0"/>
                </a:solidFill>
                <a:latin typeface="Century Gothic" panose="020B0502020202020204"/>
              </a:rPr>
              <a:t>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48400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4</a:t>
            </a:fld>
            <a:endParaRPr lang="en-US" sz="1400" b="1" dirty="0">
              <a:solidFill>
                <a:srgbClr val="FF0000"/>
              </a:solidFill>
            </a:endParaRPr>
          </a:p>
        </p:txBody>
      </p:sp>
      <p:sp>
        <p:nvSpPr>
          <p:cNvPr id="5" name="Rectangle 2"/>
          <p:cNvSpPr>
            <a:spLocks noChangeArrowheads="1"/>
          </p:cNvSpPr>
          <p:nvPr/>
        </p:nvSpPr>
        <p:spPr bwMode="auto">
          <a:xfrm>
            <a:off x="782505" y="1152936"/>
            <a:ext cx="10626985" cy="4671262"/>
          </a:xfrm>
          <a:prstGeom prst="rect">
            <a:avLst/>
          </a:prstGeom>
          <a:noFill/>
          <a:ln>
            <a:noFill/>
          </a:ln>
          <a:extLst/>
        </p:spPr>
        <p:txBody>
          <a:bodyPr/>
          <a:lstStyle/>
          <a:p>
            <a:pPr algn="just">
              <a:lnSpc>
                <a:spcPct val="150000"/>
              </a:lnSpc>
              <a:buFontTx/>
              <a:buChar char="-"/>
            </a:pPr>
            <a:r>
              <a:rPr lang="en-US" altLang="en-US" sz="2800" b="1">
                <a:latin typeface="Garamond" panose="02020404030301010803" pitchFamily="18" charset="0"/>
              </a:rPr>
              <a:t>Câu </a:t>
            </a:r>
            <a:r>
              <a:rPr lang="en-US" altLang="en-US" sz="2800" b="1" smtClean="0">
                <a:latin typeface="Garamond" panose="02020404030301010803" pitchFamily="18" charset="0"/>
              </a:rPr>
              <a:t>2 </a:t>
            </a:r>
            <a:r>
              <a:rPr lang="en-US" altLang="en-US" sz="2800" b="1">
                <a:latin typeface="Garamond" panose="02020404030301010803" pitchFamily="18" charset="0"/>
              </a:rPr>
              <a:t>: </a:t>
            </a:r>
            <a:r>
              <a:rPr lang="en-US" altLang="en-US" sz="2800">
                <a:latin typeface="Times New Roman" panose="02020603050405020304" pitchFamily="18" charset="0"/>
                <a:cs typeface="Times New Roman" panose="02020603050405020304" pitchFamily="18" charset="0"/>
              </a:rPr>
              <a:t>Khi sử dụng phương pháp của Alco để điều chỉnh phía môi chất của dàn ngưng giải nhiệt gió, </a:t>
            </a:r>
            <a:r>
              <a:rPr lang="pt-BR" sz="2800">
                <a:latin typeface="Times New Roman" panose="02020603050405020304" pitchFamily="18" charset="0"/>
                <a:cs typeface="Times New Roman" panose="02020603050405020304" pitchFamily="18" charset="0"/>
              </a:rPr>
              <a:t>Nếu áp suất và nhiệt độ ngưng tụ giảm quá giới hạn cho phép, van điều chỉnh Alco tác động:</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A. </a:t>
            </a:r>
            <a:r>
              <a:rPr lang="pt-BR" sz="2800">
                <a:latin typeface="Times New Roman" panose="02020603050405020304" pitchFamily="18" charset="0"/>
                <a:cs typeface="Times New Roman" panose="02020603050405020304" pitchFamily="18" charset="0"/>
              </a:rPr>
              <a:t>dẫn hơi nóng thẳng vào bình chứa cao áp. </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B. </a:t>
            </a:r>
            <a:r>
              <a:rPr lang="pt-BR" sz="2800">
                <a:latin typeface="Times New Roman" panose="02020603050405020304" pitchFamily="18" charset="0"/>
                <a:cs typeface="Times New Roman" panose="02020603050405020304" pitchFamily="18" charset="0"/>
              </a:rPr>
              <a:t>dẫn hơi nóng thẳng vào bình chứa thấp áp .</a:t>
            </a:r>
          </a:p>
          <a:p>
            <a:pPr lvl="1" algn="just">
              <a:lnSpc>
                <a:spcPct val="150000"/>
              </a:lnSpc>
            </a:pPr>
            <a:r>
              <a:rPr lang="pt-BR" altLang="en-US" sz="2800">
                <a:latin typeface="Times New Roman" panose="02020603050405020304" pitchFamily="18" charset="0"/>
                <a:cs typeface="Times New Roman" panose="02020603050405020304" pitchFamily="18" charset="0"/>
              </a:rPr>
              <a:t>C. </a:t>
            </a:r>
            <a:r>
              <a:rPr lang="pt-BR" sz="2800">
                <a:latin typeface="Times New Roman" panose="02020603050405020304" pitchFamily="18" charset="0"/>
                <a:cs typeface="Times New Roman" panose="02020603050405020304" pitchFamily="18" charset="0"/>
              </a:rPr>
              <a:t>dẫn lỏng cao áp vào bình chứa thấp áp .</a:t>
            </a:r>
          </a:p>
          <a:p>
            <a:pPr lvl="1" algn="just">
              <a:lnSpc>
                <a:spcPct val="150000"/>
              </a:lnSpc>
            </a:pPr>
            <a:r>
              <a:rPr lang="pt-BR" altLang="en-US" sz="2800">
                <a:latin typeface="Times New Roman" panose="02020603050405020304" pitchFamily="18" charset="0"/>
                <a:cs typeface="Times New Roman" panose="02020603050405020304" pitchFamily="18" charset="0"/>
              </a:rPr>
              <a:t>D. </a:t>
            </a:r>
            <a:r>
              <a:rPr lang="pt-BR" sz="2800">
                <a:latin typeface="Times New Roman" panose="02020603050405020304" pitchFamily="18" charset="0"/>
                <a:cs typeface="Times New Roman" panose="02020603050405020304" pitchFamily="18" charset="0"/>
              </a:rPr>
              <a:t>dẫn lỏng cao áp vào bình chứa cao áp .</a:t>
            </a:r>
          </a:p>
          <a:p>
            <a:pPr lvl="1" algn="just">
              <a:lnSpc>
                <a:spcPct val="150000"/>
              </a:lnSpc>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3839801" y="374597"/>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489281" y="1170195"/>
            <a:ext cx="11213431" cy="4475833"/>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9749161" y="3258379"/>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169108" y="5824198"/>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52188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5</a:t>
            </a:fld>
            <a:endParaRPr lang="en-US" sz="1400" b="1" dirty="0">
              <a:solidFill>
                <a:srgbClr val="FF0000"/>
              </a:solidFill>
            </a:endParaRPr>
          </a:p>
        </p:txBody>
      </p:sp>
      <p:sp>
        <p:nvSpPr>
          <p:cNvPr id="5" name="Rectangle 2"/>
          <p:cNvSpPr>
            <a:spLocks noChangeArrowheads="1"/>
          </p:cNvSpPr>
          <p:nvPr/>
        </p:nvSpPr>
        <p:spPr bwMode="auto">
          <a:xfrm>
            <a:off x="994610" y="934564"/>
            <a:ext cx="10626985" cy="5532996"/>
          </a:xfrm>
          <a:prstGeom prst="rect">
            <a:avLst/>
          </a:prstGeom>
          <a:noFill/>
          <a:ln>
            <a:noFill/>
          </a:ln>
          <a:extLst/>
        </p:spPr>
        <p:txBody>
          <a:bodyPr/>
          <a:lstStyle/>
          <a:p>
            <a:pPr algn="just">
              <a:lnSpc>
                <a:spcPct val="150000"/>
              </a:lnSpc>
              <a:buFontTx/>
              <a:buChar char="-"/>
            </a:pPr>
            <a:r>
              <a:rPr lang="en-US" altLang="en-US" sz="2800" b="1">
                <a:latin typeface="Garamond" panose="02020404030301010803" pitchFamily="18" charset="0"/>
              </a:rPr>
              <a:t>Câu </a:t>
            </a:r>
            <a:r>
              <a:rPr lang="en-US" altLang="en-US" sz="2800" b="1" smtClean="0">
                <a:latin typeface="Garamond" panose="02020404030301010803" pitchFamily="18" charset="0"/>
              </a:rPr>
              <a:t>3 </a:t>
            </a:r>
            <a:r>
              <a:rPr lang="en-US" altLang="en-US" sz="2800" b="1">
                <a:latin typeface="Garamond" panose="02020404030301010803" pitchFamily="18" charset="0"/>
              </a:rPr>
              <a:t>: </a:t>
            </a:r>
            <a:r>
              <a:rPr lang="en-US" altLang="en-US" sz="2800">
                <a:latin typeface="Times New Roman" panose="02020603050405020304" pitchFamily="18" charset="0"/>
                <a:cs typeface="Times New Roman" panose="02020603050405020304" pitchFamily="18" charset="0"/>
              </a:rPr>
              <a:t>Khi sử dụng phương pháp của Alco để điều chỉnh phía môi chất của dàn ngưng giải nhiệt gió, </a:t>
            </a:r>
            <a:r>
              <a:rPr lang="en-US" altLang="en-US" sz="2800" smtClean="0">
                <a:latin typeface="Times New Roman" panose="02020603050405020304" pitchFamily="18" charset="0"/>
                <a:cs typeface="Times New Roman" panose="02020603050405020304" pitchFamily="18" charset="0"/>
              </a:rPr>
              <a:t>Mục đích chính của </a:t>
            </a:r>
            <a:r>
              <a:rPr lang="en-US" altLang="en-US" sz="2800" b="1">
                <a:latin typeface="Times New Roman" panose="02020603050405020304" pitchFamily="18" charset="0"/>
                <a:cs typeface="Times New Roman" panose="02020603050405020304" pitchFamily="18" charset="0"/>
              </a:rPr>
              <a:t>phương pháp </a:t>
            </a:r>
            <a:r>
              <a:rPr lang="en-US" altLang="en-US" sz="2800" b="1" smtClean="0">
                <a:latin typeface="Times New Roman" panose="02020603050405020304" pitchFamily="18" charset="0"/>
                <a:cs typeface="Times New Roman" panose="02020603050405020304" pitchFamily="18" charset="0"/>
              </a:rPr>
              <a:t>này là:</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smtClean="0">
                <a:latin typeface="Times New Roman" panose="02020603050405020304" pitchFamily="18" charset="0"/>
                <a:cs typeface="Times New Roman" panose="02020603050405020304" pitchFamily="18" charset="0"/>
              </a:rPr>
              <a:t>A</a:t>
            </a:r>
            <a:r>
              <a:rPr lang="pt-BR" altLang="en-US" sz="2800">
                <a:latin typeface="Times New Roman" panose="02020603050405020304" pitchFamily="18" charset="0"/>
                <a:cs typeface="Times New Roman" panose="02020603050405020304" pitchFamily="18" charset="0"/>
              </a:rPr>
              <a:t>. g</a:t>
            </a:r>
            <a:r>
              <a:rPr lang="pt-BR" sz="2800">
                <a:latin typeface="Times New Roman" panose="02020603050405020304" pitchFamily="18" charset="0"/>
                <a:cs typeface="Times New Roman" panose="02020603050405020304" pitchFamily="18" charset="0"/>
              </a:rPr>
              <a:t>ây nên sự ứ đọng môi chất lỏng trong dàn ngưng tụ.</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B. g</a:t>
            </a:r>
            <a:r>
              <a:rPr lang="pt-BR" sz="2800">
                <a:latin typeface="Times New Roman" panose="02020603050405020304" pitchFamily="18" charset="0"/>
                <a:cs typeface="Times New Roman" panose="02020603050405020304" pitchFamily="18" charset="0"/>
              </a:rPr>
              <a:t>ây nên sự ứ đọng môi chất lỏng trong dàn bay hơi .</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C. </a:t>
            </a:r>
            <a:r>
              <a:rPr lang="pt-BR" sz="2800">
                <a:latin typeface="Times New Roman" panose="02020603050405020304" pitchFamily="18" charset="0"/>
                <a:cs typeface="Times New Roman" panose="02020603050405020304" pitchFamily="18" charset="0"/>
              </a:rPr>
              <a:t>giảm năng suất lạnh của máy nén .</a:t>
            </a:r>
          </a:p>
          <a:p>
            <a:pPr lvl="1" algn="just">
              <a:lnSpc>
                <a:spcPct val="150000"/>
              </a:lnSpc>
            </a:pPr>
            <a:r>
              <a:rPr lang="pt-BR" altLang="en-US" sz="2800">
                <a:latin typeface="Times New Roman" panose="02020603050405020304" pitchFamily="18" charset="0"/>
                <a:cs typeface="Times New Roman" panose="02020603050405020304" pitchFamily="18" charset="0"/>
              </a:rPr>
              <a:t>D. tăng</a:t>
            </a:r>
            <a:r>
              <a:rPr lang="pt-BR" sz="2800">
                <a:latin typeface="Times New Roman" panose="02020603050405020304" pitchFamily="18" charset="0"/>
                <a:cs typeface="Times New Roman" panose="02020603050405020304" pitchFamily="18" charset="0"/>
              </a:rPr>
              <a:t> năng suất lạnh của máy nén .</a:t>
            </a:r>
          </a:p>
          <a:p>
            <a:pPr lvl="1" algn="just">
              <a:lnSpc>
                <a:spcPct val="150000"/>
              </a:lnSpc>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3839801" y="374597"/>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489281" y="1170195"/>
            <a:ext cx="11213431" cy="5297365"/>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10662616" y="2453707"/>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35706" y="7502419"/>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936334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6</a:t>
            </a:fld>
            <a:endParaRPr lang="en-US" sz="1400" b="1" dirty="0">
              <a:solidFill>
                <a:srgbClr val="FF0000"/>
              </a:solidFill>
            </a:endParaRPr>
          </a:p>
        </p:txBody>
      </p:sp>
      <p:sp>
        <p:nvSpPr>
          <p:cNvPr id="5" name="Rectangle 2"/>
          <p:cNvSpPr>
            <a:spLocks noChangeArrowheads="1"/>
          </p:cNvSpPr>
          <p:nvPr/>
        </p:nvSpPr>
        <p:spPr bwMode="auto">
          <a:xfrm>
            <a:off x="782506" y="765442"/>
            <a:ext cx="11121319" cy="6051452"/>
          </a:xfrm>
          <a:prstGeom prst="rect">
            <a:avLst/>
          </a:prstGeom>
          <a:noFill/>
          <a:ln>
            <a:noFill/>
          </a:ln>
          <a:extLst/>
        </p:spPr>
        <p:txBody>
          <a:bodyPr/>
          <a:lstStyle/>
          <a:p>
            <a:pPr algn="just">
              <a:lnSpc>
                <a:spcPct val="150000"/>
              </a:lnSpc>
              <a:buFontTx/>
              <a:buChar char="-"/>
            </a:pPr>
            <a:r>
              <a:rPr lang="en-US" altLang="en-US" sz="2800" b="1">
                <a:latin typeface="Garamond" panose="02020404030301010803" pitchFamily="18" charset="0"/>
              </a:rPr>
              <a:t>Câu </a:t>
            </a:r>
            <a:r>
              <a:rPr lang="en-US" altLang="en-US" sz="2800" b="1" smtClean="0">
                <a:latin typeface="Garamond" panose="02020404030301010803" pitchFamily="18" charset="0"/>
              </a:rPr>
              <a:t>4 </a:t>
            </a:r>
            <a:r>
              <a:rPr lang="en-US" altLang="en-US" sz="2800" b="1">
                <a:latin typeface="Garamond" panose="02020404030301010803" pitchFamily="18" charset="0"/>
              </a:rPr>
              <a:t>: </a:t>
            </a:r>
            <a:r>
              <a:rPr lang="en-US" altLang="en-US" sz="2800">
                <a:latin typeface="Times New Roman" panose="02020603050405020304" pitchFamily="18" charset="0"/>
                <a:cs typeface="Times New Roman" panose="02020603050405020304" pitchFamily="18" charset="0"/>
              </a:rPr>
              <a:t>Khi sử dụng phương pháp của Alco để điều chỉnh phía môi chất của dàn ngưng giải nhiệt gió, </a:t>
            </a:r>
            <a:r>
              <a:rPr lang="en-US" altLang="en-US" sz="2800" smtClean="0">
                <a:latin typeface="Times New Roman" panose="02020603050405020304" pitchFamily="18" charset="0"/>
                <a:cs typeface="Times New Roman" panose="02020603050405020304" pitchFamily="18" charset="0"/>
              </a:rPr>
              <a:t>Mục đích chính của </a:t>
            </a:r>
            <a:r>
              <a:rPr lang="en-US" altLang="en-US" sz="2800" b="1">
                <a:latin typeface="Times New Roman" panose="02020603050405020304" pitchFamily="18" charset="0"/>
                <a:cs typeface="Times New Roman" panose="02020603050405020304" pitchFamily="18" charset="0"/>
              </a:rPr>
              <a:t>phương pháp </a:t>
            </a:r>
            <a:r>
              <a:rPr lang="en-US" altLang="en-US" sz="2800" b="1" smtClean="0">
                <a:latin typeface="Times New Roman" panose="02020603050405020304" pitchFamily="18" charset="0"/>
                <a:cs typeface="Times New Roman" panose="02020603050405020304" pitchFamily="18" charset="0"/>
              </a:rPr>
              <a:t>này là:</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smtClean="0">
                <a:latin typeface="Times New Roman" panose="02020603050405020304" pitchFamily="18" charset="0"/>
                <a:cs typeface="Times New Roman" panose="02020603050405020304" pitchFamily="18" charset="0"/>
              </a:rPr>
              <a:t>A. Làm giảm </a:t>
            </a:r>
            <a:r>
              <a:rPr lang="pt-BR" sz="2800">
                <a:latin typeface="Times New Roman" panose="02020603050405020304" pitchFamily="18" charset="0"/>
                <a:cs typeface="Times New Roman" panose="02020603050405020304" pitchFamily="18" charset="0"/>
              </a:rPr>
              <a:t>diện tích trao đổi nhiệt của TBNT do đó áp suất và nhiệt độ ngưng tụ tăng lên.</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B. Làm tăng </a:t>
            </a:r>
            <a:r>
              <a:rPr lang="pt-BR" sz="2800">
                <a:latin typeface="Times New Roman" panose="02020603050405020304" pitchFamily="18" charset="0"/>
                <a:cs typeface="Times New Roman" panose="02020603050405020304" pitchFamily="18" charset="0"/>
              </a:rPr>
              <a:t>diện tích trao đổi nhiệt của TBNT do đó áp suất và nhiệt độ ngưng tụ tăng lên .</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C. Làm giảm </a:t>
            </a:r>
            <a:r>
              <a:rPr lang="pt-BR" sz="2800">
                <a:latin typeface="Times New Roman" panose="02020603050405020304" pitchFamily="18" charset="0"/>
                <a:cs typeface="Times New Roman" panose="02020603050405020304" pitchFamily="18" charset="0"/>
              </a:rPr>
              <a:t>diện tích trao đổi nhiệt của TBBH do đó áp suất và nhiệt độ bay hơi tăng lên.</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r>
              <a:rPr lang="pt-BR" altLang="en-US" sz="2800">
                <a:latin typeface="Times New Roman" panose="02020603050405020304" pitchFamily="18" charset="0"/>
                <a:cs typeface="Times New Roman" panose="02020603050405020304" pitchFamily="18" charset="0"/>
              </a:rPr>
              <a:t>D. Làm tăng </a:t>
            </a:r>
            <a:r>
              <a:rPr lang="pt-BR" sz="2800">
                <a:latin typeface="Times New Roman" panose="02020603050405020304" pitchFamily="18" charset="0"/>
                <a:cs typeface="Times New Roman" panose="02020603050405020304" pitchFamily="18" charset="0"/>
              </a:rPr>
              <a:t>diện tích trao đổi nhiệt của TBBH do đó áp suất và nhiệt độ bay hơi tăng lên .</a:t>
            </a:r>
            <a:endParaRPr lang="pt-BR" altLang="en-US" sz="2800">
              <a:latin typeface="Times New Roman" panose="02020603050405020304" pitchFamily="18" charset="0"/>
              <a:cs typeface="Times New Roman" panose="02020603050405020304" pitchFamily="18" charset="0"/>
            </a:endParaRPr>
          </a:p>
          <a:p>
            <a:pPr lvl="1" algn="just">
              <a:lnSpc>
                <a:spcPct val="150000"/>
              </a:lnSpc>
            </a:pPr>
            <a:endParaRPr lang="pt-BR" sz="2800"/>
          </a:p>
          <a:p>
            <a:pPr lvl="1" algn="just">
              <a:lnSpc>
                <a:spcPct val="150000"/>
              </a:lnSpc>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3629116" y="5500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489284" y="785100"/>
            <a:ext cx="11702716" cy="640596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7172560" y="2742096"/>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9835244" y="6807886"/>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311480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heel(1)">
                                      <p:cBhvr>
                                        <p:cTn id="7" dur="2000"/>
                                        <p:tgtEl>
                                          <p:spTgt spid="1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heel(1)">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7</a:t>
            </a:fld>
            <a:endParaRPr lang="en-US" sz="1400" b="1" dirty="0">
              <a:solidFill>
                <a:srgbClr val="FF0000"/>
              </a:solidFill>
            </a:endParaRPr>
          </a:p>
        </p:txBody>
      </p:sp>
      <p:sp>
        <p:nvSpPr>
          <p:cNvPr id="5" name="Rectangle 2"/>
          <p:cNvSpPr>
            <a:spLocks noChangeArrowheads="1"/>
          </p:cNvSpPr>
          <p:nvPr/>
        </p:nvSpPr>
        <p:spPr bwMode="auto">
          <a:xfrm>
            <a:off x="726032" y="1870026"/>
            <a:ext cx="10626985" cy="3115178"/>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Tự động hóa TBBH nhằm thực hiện 2 mục đích chính sau đây:</a:t>
            </a:r>
          </a:p>
          <a:p>
            <a:pPr algn="just">
              <a:lnSpc>
                <a:spcPct val="150000"/>
              </a:lnSpc>
            </a:pPr>
            <a:r>
              <a:rPr lang="vi-VN" altLang="en-US" sz="3600">
                <a:latin typeface="Times New Roman" panose="02020603050405020304" pitchFamily="18" charset="0"/>
                <a:cs typeface="Times New Roman" panose="02020603050405020304" pitchFamily="18" charset="0"/>
              </a:rPr>
              <a:t>		+ Cung cấp môi chất lạnh đầy đủ và liên tục (theo chương trình hoặc chu kỳ) cho TBBH.</a:t>
            </a:r>
          </a:p>
          <a:p>
            <a:pPr algn="just">
              <a:lnSpc>
                <a:spcPct val="150000"/>
              </a:lnSpc>
            </a:pPr>
            <a:r>
              <a:rPr lang="vi-VN" altLang="en-US" sz="3600">
                <a:latin typeface="Times New Roman" panose="02020603050405020304" pitchFamily="18" charset="0"/>
                <a:cs typeface="Times New Roman" panose="02020603050405020304" pitchFamily="18" charset="0"/>
              </a:rPr>
              <a:t>		+ Bảo vệ TBBH và hệ thống lạnh bằng cách xả đá hoặc xả tuyết để tăng cường trao đổi nhiệt</a:t>
            </a:r>
          </a:p>
          <a:p>
            <a:pPr algn="just">
              <a:lnSpc>
                <a:spcPct val="150000"/>
              </a:lnSpc>
            </a:pPr>
            <a:r>
              <a:rPr lang="vi-VN" altLang="en-US" sz="3600">
                <a:latin typeface="Times New Roman" panose="02020603050405020304" pitchFamily="18" charset="0"/>
                <a:cs typeface="Times New Roman" panose="02020603050405020304" pitchFamily="18" charset="0"/>
              </a:rPr>
              <a:t>	</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4"/>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4.1 </a:t>
            </a:r>
            <a:r>
              <a:rPr lang="vi-VN" altLang="en-US" sz="3600" b="1">
                <a:solidFill>
                  <a:srgbClr val="FF0000"/>
                </a:solidFill>
                <a:latin typeface="Times New Roman" pitchFamily="18" charset="0"/>
                <a:cs typeface="Times New Roman" pitchFamily="18" charset="0"/>
              </a:rPr>
              <a:t>Đại cương.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5615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8</a:t>
            </a:fld>
            <a:endParaRPr lang="en-US" sz="1400" b="1" dirty="0">
              <a:solidFill>
                <a:srgbClr val="FF0000"/>
              </a:solidFill>
            </a:endParaRPr>
          </a:p>
        </p:txBody>
      </p:sp>
      <p:sp>
        <p:nvSpPr>
          <p:cNvPr id="5" name="Rectangle 2"/>
          <p:cNvSpPr>
            <a:spLocks noChangeArrowheads="1"/>
          </p:cNvSpPr>
          <p:nvPr/>
        </p:nvSpPr>
        <p:spPr bwMode="auto">
          <a:xfrm>
            <a:off x="994610" y="2248869"/>
            <a:ext cx="10626985" cy="3115178"/>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 TBBH được chia làm 2 loại chính:</a:t>
            </a:r>
          </a:p>
          <a:p>
            <a:pPr algn="just">
              <a:lnSpc>
                <a:spcPct val="150000"/>
              </a:lnSpc>
            </a:pPr>
            <a:r>
              <a:rPr lang="vi-VN" altLang="en-US" sz="3600">
                <a:latin typeface="Times New Roman" panose="02020603050405020304" pitchFamily="18" charset="0"/>
                <a:cs typeface="Times New Roman" panose="02020603050405020304" pitchFamily="18" charset="0"/>
              </a:rPr>
              <a:t>		+ Bình bay hơi làm lạnh chất lỏng (Dàn lạnh gián tiếp)</a:t>
            </a:r>
          </a:p>
          <a:p>
            <a:pPr algn="just">
              <a:lnSpc>
                <a:spcPct val="150000"/>
              </a:lnSpc>
            </a:pPr>
            <a:r>
              <a:rPr lang="vi-VN" altLang="en-US" sz="3600">
                <a:latin typeface="Times New Roman" panose="02020603050405020304" pitchFamily="18" charset="0"/>
                <a:cs typeface="Times New Roman" panose="02020603050405020304" pitchFamily="18" charset="0"/>
              </a:rPr>
              <a:t>		+ Dàn bay hơi làm lạnh không khí trực tiếp có môi chất lạnh sôi trong ống</a:t>
            </a:r>
            <a:r>
              <a:rPr lang="vi-VN" altLang="en-US" sz="3600" smtClean="0">
                <a:latin typeface="Times New Roman" panose="02020603050405020304" pitchFamily="18" charset="0"/>
                <a:cs typeface="Times New Roman" panose="02020603050405020304" pitchFamily="18" charset="0"/>
              </a:rPr>
              <a:t>.(dàn </a:t>
            </a:r>
            <a:r>
              <a:rPr lang="vi-VN" altLang="en-US" sz="3600">
                <a:latin typeface="Times New Roman" panose="02020603050405020304" pitchFamily="18" charset="0"/>
                <a:cs typeface="Times New Roman" panose="02020603050405020304" pitchFamily="18" charset="0"/>
              </a:rPr>
              <a:t>lạnh khô ).</a:t>
            </a: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4"/>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4.1 </a:t>
            </a:r>
            <a:r>
              <a:rPr lang="vi-VN" altLang="en-US" sz="3600" b="1">
                <a:solidFill>
                  <a:srgbClr val="FF0000"/>
                </a:solidFill>
                <a:latin typeface="Times New Roman" pitchFamily="18" charset="0"/>
                <a:cs typeface="Times New Roman" pitchFamily="18" charset="0"/>
              </a:rPr>
              <a:t>Đại cương.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5803958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4.2.Tự động cấp lỏng cho thiết bị bay hơi</a:t>
            </a:r>
          </a:p>
        </p:txBody>
      </p:sp>
      <p:sp>
        <p:nvSpPr>
          <p:cNvPr id="2" name="Rectangle 1"/>
          <p:cNvSpPr/>
          <p:nvPr/>
        </p:nvSpPr>
        <p:spPr>
          <a:xfrm>
            <a:off x="994609" y="2073496"/>
            <a:ext cx="8309811" cy="636777"/>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600" b="1">
                <a:latin typeface="Times New Roman" panose="02020603050405020304" pitchFamily="18" charset="0"/>
                <a:ea typeface="Times New Roman" panose="02020603050405020304" pitchFamily="18" charset="0"/>
              </a:rPr>
              <a:t>4.2.Tự động cấp lỏng cho thiết bị bay hơi</a:t>
            </a:r>
            <a:endParaRPr lang="en-US" sz="3600">
              <a:effectLst/>
              <a:latin typeface="Times New Roman" panose="02020603050405020304" pitchFamily="18" charset="0"/>
              <a:ea typeface="Times New Roman" panose="02020603050405020304" pitchFamily="18" charset="0"/>
            </a:endParaRPr>
          </a:p>
        </p:txBody>
      </p:sp>
      <p:sp>
        <p:nvSpPr>
          <p:cNvPr id="9" name="Rectangle 8"/>
          <p:cNvSpPr/>
          <p:nvPr/>
        </p:nvSpPr>
        <p:spPr>
          <a:xfrm>
            <a:off x="994608" y="3198870"/>
            <a:ext cx="10629875" cy="3633815"/>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Có 3 chỉ tiêu cho phép đánh giá mức độ cấp lỏng cho TBBH là:</a:t>
            </a:r>
          </a:p>
          <a:p>
            <a:pPr algn="just">
              <a:lnSpc>
                <a:spcPct val="105000"/>
              </a:lnSpc>
              <a:spcBef>
                <a:spcPts val="100"/>
              </a:spcBef>
              <a:spcAft>
                <a:spcPts val="0"/>
              </a:spcAft>
              <a:tabLst>
                <a:tab pos="2743200" algn="ctr"/>
                <a:tab pos="5486400" algn="r"/>
              </a:tabLst>
            </a:pPr>
            <a:r>
              <a:rPr lang="en-US" sz="360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Độ quá nhiệt của hơi ra khỏi dàn lạnh.</a:t>
            </a:r>
          </a:p>
          <a:p>
            <a:pPr algn="just">
              <a:lnSpc>
                <a:spcPct val="105000"/>
              </a:lnSpc>
              <a:spcBef>
                <a:spcPts val="100"/>
              </a:spcBef>
              <a:spcAft>
                <a:spcPts val="0"/>
              </a:spcAft>
              <a:tabLst>
                <a:tab pos="2743200" algn="ctr"/>
                <a:tab pos="5486400" algn="r"/>
              </a:tabLst>
            </a:pPr>
            <a:r>
              <a:rPr lang="vi-VN" sz="360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Mức lỏng của môi chất</a:t>
            </a:r>
          </a:p>
          <a:p>
            <a:pPr algn="just">
              <a:lnSpc>
                <a:spcPct val="105000"/>
              </a:lnSpc>
              <a:spcBef>
                <a:spcPts val="100"/>
              </a:spcBef>
              <a:spcAft>
                <a:spcPts val="0"/>
              </a:spcAft>
              <a:tabLst>
                <a:tab pos="2743200" algn="ctr"/>
                <a:tab pos="5486400" algn="r"/>
              </a:tabLs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Áp suất bay hơi  P</a:t>
            </a:r>
            <a:r>
              <a:rPr lang="vi-VN" sz="3600" baseline="-25000">
                <a:latin typeface="Times New Roman" panose="02020603050405020304" pitchFamily="18" charset="0"/>
                <a:ea typeface="Times New Roman" panose="02020603050405020304" pitchFamily="18" charset="0"/>
              </a:rPr>
              <a:t>0</a:t>
            </a:r>
            <a:r>
              <a:rPr lang="vi-VN" sz="3600">
                <a:latin typeface="Times New Roman" panose="02020603050405020304" pitchFamily="18" charset="0"/>
                <a:ea typeface="Times New Roman" panose="02020603050405020304" pitchFamily="18" charset="0"/>
              </a:rPr>
              <a:t>.</a:t>
            </a:r>
          </a:p>
          <a:p>
            <a:pPr algn="just">
              <a:lnSpc>
                <a:spcPct val="105000"/>
              </a:lnSpc>
              <a:spcBef>
                <a:spcPts val="100"/>
              </a:spcBef>
              <a:spcAft>
                <a:spcPts val="0"/>
              </a:spcAft>
              <a:tabLst>
                <a:tab pos="2743200" algn="ctr"/>
                <a:tab pos="5486400" algn="r"/>
              </a:tabLst>
            </a:pPr>
            <a:endParaRPr lang="en-US" sz="36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498195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4.2.Tự động cấp lỏng cho thiết bị bay hơi</a:t>
            </a:r>
          </a:p>
        </p:txBody>
      </p:sp>
      <p:sp>
        <p:nvSpPr>
          <p:cNvPr id="9" name="Rectangle 8"/>
          <p:cNvSpPr/>
          <p:nvPr/>
        </p:nvSpPr>
        <p:spPr>
          <a:xfrm>
            <a:off x="994608" y="2559911"/>
            <a:ext cx="10629875" cy="2457596"/>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600" smtClean="0">
                <a:latin typeface="Times New Roman" panose="02020603050405020304" pitchFamily="18" charset="0"/>
                <a:ea typeface="Times New Roman" panose="02020603050405020304" pitchFamily="18" charset="0"/>
              </a:rPr>
              <a:t>  - </a:t>
            </a:r>
            <a:r>
              <a:rPr lang="vi-VN" sz="3600" smtClean="0">
                <a:latin typeface="Times New Roman" panose="02020603050405020304" pitchFamily="18" charset="0"/>
                <a:ea typeface="Times New Roman" panose="02020603050405020304" pitchFamily="18" charset="0"/>
              </a:rPr>
              <a:t>Có </a:t>
            </a:r>
            <a:r>
              <a:rPr lang="vi-VN" sz="3600">
                <a:latin typeface="Times New Roman" panose="02020603050405020304" pitchFamily="18" charset="0"/>
                <a:ea typeface="Times New Roman" panose="02020603050405020304" pitchFamily="18" charset="0"/>
              </a:rPr>
              <a:t>3 phương pháp cấp lỏng cho TBBH là</a:t>
            </a:r>
            <a:r>
              <a:rPr lang="vi-VN" sz="3600" smtClean="0">
                <a:latin typeface="Times New Roman" panose="02020603050405020304" pitchFamily="18" charset="0"/>
                <a:ea typeface="Times New Roman" panose="02020603050405020304" pitchFamily="18" charset="0"/>
              </a:rPr>
              <a:t>:</a:t>
            </a:r>
          </a:p>
          <a:p>
            <a:pPr algn="just">
              <a:lnSpc>
                <a:spcPct val="105000"/>
              </a:lnSpc>
              <a:spcBef>
                <a:spcPts val="100"/>
              </a:spcBef>
              <a:spcAft>
                <a:spcPts val="0"/>
              </a:spcAft>
              <a:tabLst>
                <a:tab pos="2743200" algn="ctr"/>
                <a:tab pos="5486400" algn="r"/>
              </a:tabLst>
            </a:pPr>
            <a:r>
              <a:rPr lang="vi-VN" sz="3600" smtClean="0">
                <a:latin typeface="Times New Roman" panose="02020603050405020304" pitchFamily="18" charset="0"/>
                <a:ea typeface="Times New Roman" panose="02020603050405020304" pitchFamily="18" charset="0"/>
              </a:rPr>
              <a:t>                   +  Nhờ độ sai lệch giữa P</a:t>
            </a:r>
            <a:r>
              <a:rPr lang="vi-VN" sz="3600" baseline="-25000" smtClean="0">
                <a:latin typeface="Times New Roman" panose="02020603050405020304" pitchFamily="18" charset="0"/>
                <a:ea typeface="Times New Roman" panose="02020603050405020304" pitchFamily="18" charset="0"/>
              </a:rPr>
              <a:t>k</a:t>
            </a:r>
            <a:r>
              <a:rPr lang="vi-VN" sz="3600" smtClean="0">
                <a:latin typeface="Times New Roman" panose="02020603050405020304" pitchFamily="18" charset="0"/>
                <a:ea typeface="Times New Roman" panose="02020603050405020304" pitchFamily="18" charset="0"/>
              </a:rPr>
              <a:t> và  P</a:t>
            </a:r>
            <a:r>
              <a:rPr lang="vi-VN" sz="3600" baseline="-25000" smtClean="0">
                <a:latin typeface="Times New Roman" panose="02020603050405020304" pitchFamily="18" charset="0"/>
                <a:ea typeface="Times New Roman" panose="02020603050405020304" pitchFamily="18" charset="0"/>
              </a:rPr>
              <a:t>0</a:t>
            </a:r>
            <a:r>
              <a:rPr lang="vi-VN" sz="3600" smtClean="0">
                <a:latin typeface="Times New Roman" panose="02020603050405020304" pitchFamily="18" charset="0"/>
                <a:ea typeface="Times New Roman" panose="02020603050405020304" pitchFamily="18" charset="0"/>
              </a:rPr>
              <a:t>.</a:t>
            </a:r>
          </a:p>
          <a:p>
            <a:pPr algn="just">
              <a:lnSpc>
                <a:spcPct val="105000"/>
              </a:lnSpc>
              <a:spcBef>
                <a:spcPts val="100"/>
              </a:spcBef>
              <a:spcAft>
                <a:spcPts val="0"/>
              </a:spcAft>
              <a:tabLst>
                <a:tab pos="2743200" algn="ctr"/>
                <a:tab pos="5486400" algn="r"/>
              </a:tabLst>
            </a:pP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  Dùng chiều cao cột lỏng </a:t>
            </a:r>
            <a:r>
              <a:rPr lang="vi-VN" sz="3600" smtClean="0">
                <a:latin typeface="Times New Roman" panose="02020603050405020304" pitchFamily="18" charset="0"/>
                <a:ea typeface="Times New Roman" panose="02020603050405020304" pitchFamily="18" charset="0"/>
              </a:rPr>
              <a:t>(thế năng).</a:t>
            </a:r>
            <a:endParaRPr lang="vi-VN" sz="3600">
              <a:latin typeface="Times New Roman" panose="02020603050405020304" pitchFamily="18" charset="0"/>
              <a:ea typeface="Times New Roman" panose="02020603050405020304" pitchFamily="18" charset="0"/>
            </a:endParaRPr>
          </a:p>
          <a:p>
            <a:pPr algn="just">
              <a:lnSpc>
                <a:spcPct val="105000"/>
              </a:lnSpc>
              <a:spcBef>
                <a:spcPts val="100"/>
              </a:spcBef>
              <a:spcAft>
                <a:spcPts val="0"/>
              </a:spcAft>
              <a:tabLst>
                <a:tab pos="2743200" algn="ctr"/>
                <a:tab pos="5486400" algn="r"/>
              </a:tabLst>
            </a:pPr>
            <a:r>
              <a:rPr lang="vi-VN"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  Dùng bơm lỏng.</a:t>
            </a:r>
            <a:r>
              <a:rPr lang="pt-BR" sz="3600" b="1">
                <a:latin typeface="Times New Roman" panose="02020603050405020304" pitchFamily="18" charset="0"/>
                <a:ea typeface="Times New Roman" panose="02020603050405020304" pitchFamily="18" charset="0"/>
              </a:rPr>
              <a:t>	</a:t>
            </a:r>
            <a:endParaRPr lang="en-US" sz="36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819737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11</a:t>
            </a:fld>
            <a:endParaRPr lang="en-US" sz="1400" b="1" dirty="0">
              <a:solidFill>
                <a:srgbClr val="FF0000"/>
              </a:solidFill>
            </a:endParaRPr>
          </a:p>
        </p:txBody>
      </p:sp>
      <p:sp>
        <p:nvSpPr>
          <p:cNvPr id="8" name="Rectangle 2"/>
          <p:cNvSpPr>
            <a:spLocks noChangeArrowheads="1"/>
          </p:cNvSpPr>
          <p:nvPr/>
        </p:nvSpPr>
        <p:spPr bwMode="auto">
          <a:xfrm>
            <a:off x="994610" y="425116"/>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4.2.1. Cấp lỏng theo độ quá nhiệt hơi hút</a:t>
            </a:r>
          </a:p>
        </p:txBody>
      </p:sp>
      <p:sp>
        <p:nvSpPr>
          <p:cNvPr id="2" name="Rectangle 1"/>
          <p:cNvSpPr/>
          <p:nvPr/>
        </p:nvSpPr>
        <p:spPr>
          <a:xfrm>
            <a:off x="994609" y="2073496"/>
            <a:ext cx="8309811" cy="674031"/>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600" b="1">
                <a:latin typeface="Times New Roman" panose="02020603050405020304" pitchFamily="18" charset="0"/>
                <a:ea typeface="Times New Roman" panose="02020603050405020304" pitchFamily="18" charset="0"/>
              </a:rPr>
              <a:t>4.2.1. Cấp lỏng theo độ quá nhiệt hơi </a:t>
            </a:r>
            <a:r>
              <a:rPr lang="vi-VN" sz="3600" b="1" smtClean="0">
                <a:latin typeface="Times New Roman" panose="02020603050405020304" pitchFamily="18" charset="0"/>
                <a:ea typeface="Times New Roman" panose="02020603050405020304" pitchFamily="18" charset="0"/>
              </a:rPr>
              <a:t>hút</a:t>
            </a:r>
            <a:endParaRPr lang="en-US" sz="3600">
              <a:effectLst/>
              <a:latin typeface="Times New Roman" panose="02020603050405020304" pitchFamily="18" charset="0"/>
              <a:ea typeface="Times New Roman" panose="02020603050405020304" pitchFamily="18" charset="0"/>
            </a:endParaRPr>
          </a:p>
        </p:txBody>
      </p:sp>
      <p:pic>
        <p:nvPicPr>
          <p:cNvPr id="11" name="Picture 10" descr="b"/>
          <p:cNvPicPr/>
          <p:nvPr/>
        </p:nvPicPr>
        <p:blipFill>
          <a:blip r:embed="rId3">
            <a:extLst>
              <a:ext uri="{28A0092B-C50C-407E-A947-70E740481C1C}">
                <a14:useLocalDpi xmlns:a14="http://schemas.microsoft.com/office/drawing/2010/main" val="0"/>
              </a:ext>
            </a:extLst>
          </a:blip>
          <a:srcRect/>
          <a:stretch>
            <a:fillRect/>
          </a:stretch>
        </p:blipFill>
        <p:spPr bwMode="auto">
          <a:xfrm>
            <a:off x="994609" y="2747526"/>
            <a:ext cx="10629873" cy="4110473"/>
          </a:xfrm>
          <a:prstGeom prst="rect">
            <a:avLst/>
          </a:prstGeom>
          <a:noFill/>
          <a:ln>
            <a:noFill/>
          </a:ln>
        </p:spPr>
      </p:pic>
    </p:spTree>
    <p:extLst>
      <p:ext uri="{BB962C8B-B14F-4D97-AF65-F5344CB8AC3E}">
        <p14:creationId xmlns:p14="http://schemas.microsoft.com/office/powerpoint/2010/main" val="42271796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12</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4.2.1. Cấp lỏng theo độ quá nhiệt hơi hút</a:t>
            </a:r>
          </a:p>
        </p:txBody>
      </p:sp>
      <p:sp>
        <p:nvSpPr>
          <p:cNvPr id="2" name="Rectangle 1"/>
          <p:cNvSpPr/>
          <p:nvPr/>
        </p:nvSpPr>
        <p:spPr>
          <a:xfrm>
            <a:off x="994609" y="2394253"/>
            <a:ext cx="743449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latin typeface="Times New Roman" panose="02020603050405020304" pitchFamily="18" charset="0"/>
                <a:ea typeface="Times New Roman" panose="02020603050405020304" pitchFamily="18" charset="0"/>
              </a:rPr>
              <a:t> Phương pháp xác định độ quá nhiệt </a:t>
            </a:r>
            <a:r>
              <a:rPr lang="en-US" sz="3200" b="1" smtClean="0">
                <a:latin typeface="Times New Roman" panose="02020603050405020304" pitchFamily="18" charset="0"/>
                <a:ea typeface="Times New Roman" panose="02020603050405020304" pitchFamily="18" charset="0"/>
              </a:rPr>
              <a:t> </a:t>
            </a:r>
            <a:r>
              <a:rPr lang="en-US" sz="3200" b="1" i="1" u="sng">
                <a:sym typeface="Symbol" panose="05050102010706020507" pitchFamily="18" charset="2"/>
              </a:rPr>
              <a:t></a:t>
            </a:r>
            <a:r>
              <a:rPr lang="vi-VN" sz="3200" b="1" smtClean="0">
                <a:latin typeface="Times New Roman" panose="02020603050405020304" pitchFamily="18" charset="0"/>
                <a:ea typeface="Times New Roman" panose="02020603050405020304" pitchFamily="18" charset="0"/>
              </a:rPr>
              <a:t>T</a:t>
            </a:r>
            <a:endParaRPr lang="en-US" sz="3200">
              <a:latin typeface="Times New Roman" panose="02020603050405020304" pitchFamily="18" charset="0"/>
              <a:ea typeface="Times New Roman" panose="02020603050405020304" pitchFamily="18" charset="0"/>
            </a:endParaRPr>
          </a:p>
        </p:txBody>
      </p:sp>
      <p:sp>
        <p:nvSpPr>
          <p:cNvPr id="11" name="Rectangle 10"/>
          <p:cNvSpPr/>
          <p:nvPr/>
        </p:nvSpPr>
        <p:spPr>
          <a:xfrm>
            <a:off x="899607" y="3321223"/>
            <a:ext cx="11023219" cy="3970318"/>
          </a:xfrm>
          <a:prstGeom prst="rect">
            <a:avLst/>
          </a:prstGeom>
        </p:spPr>
        <p:txBody>
          <a:bodyPr wrap="square">
            <a:spAutoFit/>
          </a:bodyPr>
          <a:lstStyle/>
          <a:p>
            <a:pPr marL="571500" indent="-571500">
              <a:lnSpc>
                <a:spcPct val="150000"/>
              </a:lnSpc>
              <a:buFontTx/>
              <a:buChar char="-"/>
            </a:pPr>
            <a:r>
              <a:rPr lang="pt-BR" sz="3600" smtClean="0"/>
              <a:t>Xác </a:t>
            </a:r>
            <a:r>
              <a:rPr lang="pt-BR" sz="3600"/>
              <a:t>định nhiệt độ hơi hút </a:t>
            </a:r>
            <a:r>
              <a:rPr lang="pt-BR" sz="3600">
                <a:solidFill>
                  <a:srgbClr val="FF0000"/>
                </a:solidFill>
              </a:rPr>
              <a:t>T’</a:t>
            </a:r>
            <a:r>
              <a:rPr lang="pt-BR" sz="3600" baseline="-25000">
                <a:solidFill>
                  <a:srgbClr val="FF0000"/>
                </a:solidFill>
              </a:rPr>
              <a:t>o</a:t>
            </a:r>
            <a:r>
              <a:rPr lang="pt-BR" sz="3600"/>
              <a:t> về  MN bằng nhiệt kế, </a:t>
            </a:r>
            <a:endParaRPr lang="pt-BR" sz="3600" smtClean="0"/>
          </a:p>
          <a:p>
            <a:pPr marL="571500" indent="-571500">
              <a:lnSpc>
                <a:spcPct val="150000"/>
              </a:lnSpc>
              <a:buFontTx/>
              <a:buChar char="-"/>
            </a:pPr>
            <a:r>
              <a:rPr lang="pt-BR" sz="3600"/>
              <a:t>S</a:t>
            </a:r>
            <a:r>
              <a:rPr lang="pt-BR" sz="3600" smtClean="0"/>
              <a:t>au </a:t>
            </a:r>
            <a:r>
              <a:rPr lang="pt-BR" sz="3600"/>
              <a:t>đó đọc giá trị P</a:t>
            </a:r>
            <a:r>
              <a:rPr lang="pt-BR" sz="3600" baseline="-25000"/>
              <a:t>o</a:t>
            </a:r>
            <a:r>
              <a:rPr lang="pt-BR" sz="3600"/>
              <a:t> (áp suất hút), từ </a:t>
            </a:r>
            <a:r>
              <a:rPr lang="pt-BR" sz="3600">
                <a:solidFill>
                  <a:srgbClr val="FF0000"/>
                </a:solidFill>
              </a:rPr>
              <a:t>P</a:t>
            </a:r>
            <a:r>
              <a:rPr lang="pt-BR" sz="3600" baseline="-25000">
                <a:solidFill>
                  <a:srgbClr val="FF0000"/>
                </a:solidFill>
              </a:rPr>
              <a:t>o</a:t>
            </a:r>
            <a:r>
              <a:rPr lang="pt-BR" sz="3600"/>
              <a:t> suy ra </a:t>
            </a:r>
            <a:r>
              <a:rPr lang="pt-BR" sz="3600">
                <a:solidFill>
                  <a:srgbClr val="FF0000"/>
                </a:solidFill>
              </a:rPr>
              <a:t>T</a:t>
            </a:r>
            <a:r>
              <a:rPr lang="pt-BR" sz="3600" baseline="-25000">
                <a:solidFill>
                  <a:srgbClr val="FF0000"/>
                </a:solidFill>
              </a:rPr>
              <a:t>o</a:t>
            </a:r>
            <a:r>
              <a:rPr lang="pt-BR" sz="3600"/>
              <a:t> tương ứng. Lấy hiệu của </a:t>
            </a:r>
            <a:r>
              <a:rPr lang="pt-BR" sz="3600">
                <a:solidFill>
                  <a:srgbClr val="FF0000"/>
                </a:solidFill>
              </a:rPr>
              <a:t>T’</a:t>
            </a:r>
            <a:r>
              <a:rPr lang="pt-BR" sz="3600" baseline="-25000">
                <a:solidFill>
                  <a:srgbClr val="FF0000"/>
                </a:solidFill>
              </a:rPr>
              <a:t>o</a:t>
            </a:r>
            <a:r>
              <a:rPr lang="pt-BR" sz="3600" baseline="-25000"/>
              <a:t> </a:t>
            </a:r>
            <a:r>
              <a:rPr lang="pt-BR" sz="3600"/>
              <a:t>và </a:t>
            </a:r>
            <a:r>
              <a:rPr lang="pt-BR" sz="3600">
                <a:solidFill>
                  <a:srgbClr val="FF0000"/>
                </a:solidFill>
              </a:rPr>
              <a:t>T</a:t>
            </a:r>
            <a:r>
              <a:rPr lang="pt-BR" sz="3600" baseline="-25000">
                <a:solidFill>
                  <a:srgbClr val="FF0000"/>
                </a:solidFill>
              </a:rPr>
              <a:t>o</a:t>
            </a:r>
            <a:r>
              <a:rPr lang="pt-BR" sz="3600"/>
              <a:t> ta được độ quá nhiệt:   </a:t>
            </a:r>
            <a:endParaRPr lang="pt-BR" sz="3600" smtClean="0"/>
          </a:p>
          <a:p>
            <a:pPr>
              <a:lnSpc>
                <a:spcPct val="150000"/>
              </a:lnSpc>
            </a:pPr>
            <a:r>
              <a:rPr lang="pt-BR" sz="3600"/>
              <a:t> </a:t>
            </a:r>
            <a:r>
              <a:rPr lang="pt-BR" sz="3600" smtClean="0"/>
              <a:t>                                    </a:t>
            </a:r>
            <a:r>
              <a:rPr lang="en-US" sz="3600">
                <a:sym typeface="Symbol" panose="05050102010706020507" pitchFamily="18" charset="2"/>
              </a:rPr>
              <a:t></a:t>
            </a:r>
            <a:r>
              <a:rPr lang="pt-BR" sz="3600"/>
              <a:t>T  </a:t>
            </a:r>
            <a:r>
              <a:rPr lang="pt-BR" sz="3600">
                <a:solidFill>
                  <a:srgbClr val="FF0000"/>
                </a:solidFill>
              </a:rPr>
              <a:t>=</a:t>
            </a:r>
            <a:r>
              <a:rPr lang="pt-BR" sz="3600"/>
              <a:t>  T’</a:t>
            </a:r>
            <a:r>
              <a:rPr lang="pt-BR" sz="3600" baseline="-25000"/>
              <a:t>o</a:t>
            </a:r>
            <a:r>
              <a:rPr lang="pt-BR" sz="3600"/>
              <a:t> – T</a:t>
            </a:r>
            <a:r>
              <a:rPr lang="pt-BR" sz="3600" baseline="-25000"/>
              <a:t>o</a:t>
            </a:r>
            <a:r>
              <a:rPr lang="pt-BR" sz="3600"/>
              <a:t> </a:t>
            </a:r>
            <a:endParaRPr lang="en-US" sz="3600"/>
          </a:p>
          <a:p>
            <a:r>
              <a:rPr lang="pt-BR" sz="3600"/>
              <a:t>		</a:t>
            </a:r>
            <a:endParaRPr lang="en-US" sz="3600"/>
          </a:p>
        </p:txBody>
      </p:sp>
    </p:spTree>
    <p:extLst>
      <p:ext uri="{BB962C8B-B14F-4D97-AF65-F5344CB8AC3E}">
        <p14:creationId xmlns:p14="http://schemas.microsoft.com/office/powerpoint/2010/main" val="1355597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13</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4.2.1. Cấp lỏng theo độ quá nhiệt hơi hút</a:t>
            </a:r>
          </a:p>
        </p:txBody>
      </p:sp>
      <p:sp>
        <p:nvSpPr>
          <p:cNvPr id="2" name="Rectangle 1"/>
          <p:cNvSpPr/>
          <p:nvPr/>
        </p:nvSpPr>
        <p:spPr>
          <a:xfrm>
            <a:off x="778478" y="2110483"/>
            <a:ext cx="7434495" cy="585866"/>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latin typeface="Times New Roman" panose="02020603050405020304" pitchFamily="18" charset="0"/>
                <a:ea typeface="Times New Roman" panose="02020603050405020304" pitchFamily="18" charset="0"/>
              </a:rPr>
              <a:t> </a:t>
            </a:r>
            <a:r>
              <a:rPr lang="pt-BR" sz="3200"/>
              <a:t>* </a:t>
            </a:r>
            <a:r>
              <a:rPr lang="pt-BR" sz="3200" b="1" i="1" u="sng"/>
              <a:t>Hoạt động</a:t>
            </a:r>
            <a:endParaRPr lang="en-US" sz="3200">
              <a:latin typeface="Times New Roman" panose="02020603050405020304" pitchFamily="18" charset="0"/>
              <a:ea typeface="Times New Roman" panose="02020603050405020304" pitchFamily="18" charset="0"/>
            </a:endParaRPr>
          </a:p>
        </p:txBody>
      </p:sp>
      <p:sp>
        <p:nvSpPr>
          <p:cNvPr id="11" name="Rectangle 10"/>
          <p:cNvSpPr/>
          <p:nvPr/>
        </p:nvSpPr>
        <p:spPr>
          <a:xfrm>
            <a:off x="994610" y="2735183"/>
            <a:ext cx="11023219" cy="4247317"/>
          </a:xfrm>
          <a:prstGeom prst="rect">
            <a:avLst/>
          </a:prstGeom>
        </p:spPr>
        <p:txBody>
          <a:bodyPr wrap="square">
            <a:spAutoFit/>
          </a:bodyPr>
          <a:lstStyle/>
          <a:p>
            <a:pPr marL="571500" indent="-571500">
              <a:lnSpc>
                <a:spcPct val="150000"/>
              </a:lnSpc>
              <a:buFontTx/>
              <a:buChar char="-"/>
            </a:pPr>
            <a:r>
              <a:rPr lang="vi-VN" sz="3600" smtClean="0"/>
              <a:t>Trong </a:t>
            </a:r>
            <a:r>
              <a:rPr lang="vi-VN" sz="3600"/>
              <a:t>phương pháp này thường dùng van tiết lưu nhiệt tự động (TEV).</a:t>
            </a:r>
          </a:p>
          <a:p>
            <a:pPr marL="571500" indent="-571500">
              <a:lnSpc>
                <a:spcPct val="150000"/>
              </a:lnSpc>
              <a:buFontTx/>
              <a:buChar char="-"/>
            </a:pPr>
            <a:r>
              <a:rPr lang="vi-VN" sz="3600" smtClean="0"/>
              <a:t>Tín </a:t>
            </a:r>
            <a:r>
              <a:rPr lang="vi-VN" sz="3600"/>
              <a:t>hiệu độ quá nhiệt của hơi ra khỏi dàn lạnh sẽ tự động điều khiển 1 màng áp suất trong TEV làm cho tác nhân tự động cung cấp vào dàn lạnh</a:t>
            </a:r>
            <a:r>
              <a:rPr lang="vi-VN" sz="3600" smtClean="0"/>
              <a:t>.</a:t>
            </a:r>
            <a:endParaRPr lang="en-US" sz="3600"/>
          </a:p>
        </p:txBody>
      </p:sp>
    </p:spTree>
    <p:extLst>
      <p:ext uri="{BB962C8B-B14F-4D97-AF65-F5344CB8AC3E}">
        <p14:creationId xmlns:p14="http://schemas.microsoft.com/office/powerpoint/2010/main" val="9341599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14</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4.2.1. Cấp lỏng theo độ quá nhiệt hơi hút</a:t>
            </a:r>
          </a:p>
        </p:txBody>
      </p:sp>
      <p:sp>
        <p:nvSpPr>
          <p:cNvPr id="2" name="Rectangle 1"/>
          <p:cNvSpPr/>
          <p:nvPr/>
        </p:nvSpPr>
        <p:spPr>
          <a:xfrm>
            <a:off x="994609" y="2188193"/>
            <a:ext cx="7434495" cy="585866"/>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latin typeface="Times New Roman" panose="02020603050405020304" pitchFamily="18" charset="0"/>
                <a:ea typeface="Times New Roman" panose="02020603050405020304" pitchFamily="18" charset="0"/>
              </a:rPr>
              <a:t> </a:t>
            </a:r>
            <a:r>
              <a:rPr lang="pt-BR" sz="3200"/>
              <a:t>* </a:t>
            </a:r>
            <a:r>
              <a:rPr lang="pt-BR" sz="3200" b="1" i="1" u="sng"/>
              <a:t>Hoạt động</a:t>
            </a:r>
            <a:endParaRPr lang="en-US" sz="3200">
              <a:latin typeface="Times New Roman" panose="02020603050405020304" pitchFamily="18" charset="0"/>
              <a:ea typeface="Times New Roman" panose="02020603050405020304" pitchFamily="18" charset="0"/>
            </a:endParaRPr>
          </a:p>
        </p:txBody>
      </p:sp>
      <p:sp>
        <p:nvSpPr>
          <p:cNvPr id="11" name="Rectangle 10"/>
          <p:cNvSpPr/>
          <p:nvPr/>
        </p:nvSpPr>
        <p:spPr>
          <a:xfrm>
            <a:off x="994609" y="2880304"/>
            <a:ext cx="11023219" cy="3313664"/>
          </a:xfrm>
          <a:prstGeom prst="rect">
            <a:avLst/>
          </a:prstGeom>
        </p:spPr>
        <p:txBody>
          <a:bodyPr wrap="square">
            <a:spAutoFit/>
          </a:bodyPr>
          <a:lstStyle/>
          <a:p>
            <a:pPr>
              <a:lnSpc>
                <a:spcPct val="150000"/>
              </a:lnSpc>
            </a:pPr>
            <a:r>
              <a:rPr lang="vi-VN" sz="3600" smtClean="0"/>
              <a:t>-  </a:t>
            </a:r>
            <a:r>
              <a:rPr lang="vi-VN" sz="3600"/>
              <a:t>TEV cân bằng trong chỉ sử dụng cho các loại máy lạnh nhỏ, dàn bay hơi bé, tổn thất áp suất không lớn. Đối với các dàn lạnh có công suất lớn và tổn thất áp suất lớn, người ta phài dùng TEV cân bằng </a:t>
            </a:r>
            <a:r>
              <a:rPr lang="vi-VN" sz="3600" smtClean="0"/>
              <a:t>ngoài</a:t>
            </a:r>
            <a:endParaRPr lang="vi-VN" sz="3600"/>
          </a:p>
        </p:txBody>
      </p:sp>
    </p:spTree>
    <p:extLst>
      <p:ext uri="{BB962C8B-B14F-4D97-AF65-F5344CB8AC3E}">
        <p14:creationId xmlns:p14="http://schemas.microsoft.com/office/powerpoint/2010/main" val="364303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15</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4.2.2. Điều chỉnh bằng van tiết lưu điện tử (RTC)</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994609" y="2073496"/>
            <a:ext cx="10629873" cy="57631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994609" y="2718175"/>
            <a:ext cx="10953926" cy="3046988"/>
          </a:xfrm>
          <a:prstGeom prst="rect">
            <a:avLst/>
          </a:prstGeom>
        </p:spPr>
        <p:txBody>
          <a:bodyPr wrap="square">
            <a:spAutoFit/>
          </a:bodyPr>
          <a:lstStyle/>
          <a:p>
            <a:pPr>
              <a:lnSpc>
                <a:spcPct val="150000"/>
              </a:lnSpc>
            </a:pPr>
            <a:r>
              <a:rPr lang="vi-VN" sz="3200">
                <a:latin typeface="+mj-lt"/>
              </a:rPr>
              <a:t>- Nguyên tắc cơ bản của RTC là lấy tín hiệu độ quá nhiệt kèm theo tín hiệu áp suất P</a:t>
            </a:r>
            <a:r>
              <a:rPr lang="vi-VN" sz="3200" baseline="-25000">
                <a:latin typeface="+mj-lt"/>
              </a:rPr>
              <a:t>0</a:t>
            </a:r>
            <a:r>
              <a:rPr lang="vi-VN" sz="3200">
                <a:latin typeface="+mj-lt"/>
              </a:rPr>
              <a:t>  đưa qua bộ vi xử lý điện tử để tự động điều khiển van tiết lưu có động cơ truyền động, đóng mở kim van, cung cấp môi chất lỏng cho dàn bay hơi</a:t>
            </a:r>
            <a:endParaRPr lang="en-US" sz="3200">
              <a:latin typeface="+mj-lt"/>
            </a:endParaRPr>
          </a:p>
        </p:txBody>
      </p:sp>
    </p:spTree>
    <p:extLst>
      <p:ext uri="{BB962C8B-B14F-4D97-AF65-F5344CB8AC3E}">
        <p14:creationId xmlns:p14="http://schemas.microsoft.com/office/powerpoint/2010/main" val="29058361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4.2.2. Điều chỉnh bằng van tiết lưu điện tử (RTC)</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301843" y="3392073"/>
            <a:ext cx="1279395" cy="1093376"/>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Hoạt </a:t>
            </a:r>
            <a:r>
              <a:rPr lang="pt-BR" sz="3200" b="1">
                <a:latin typeface="Times New Roman" panose="02020603050405020304" pitchFamily="18" charset="0"/>
                <a:ea typeface="Times New Roman" panose="02020603050405020304" pitchFamily="18" charset="0"/>
                <a:cs typeface="Times New Roman" panose="02020603050405020304" pitchFamily="18" charset="0"/>
              </a:rPr>
              <a:t>động</a:t>
            </a:r>
            <a:endParaRPr lang="en-US" sz="3200">
              <a:latin typeface="Times New Roman" panose="02020603050405020304" pitchFamily="18" charset="0"/>
              <a:cs typeface="Times New Roman" panose="02020603050405020304" pitchFamily="18" charset="0"/>
            </a:endParaRPr>
          </a:p>
        </p:txBody>
      </p:sp>
      <p:pic>
        <p:nvPicPr>
          <p:cNvPr id="9" name="Picture 8" descr="b"/>
          <p:cNvPicPr/>
          <p:nvPr/>
        </p:nvPicPr>
        <p:blipFill>
          <a:blip r:embed="rId3">
            <a:extLst>
              <a:ext uri="{28A0092B-C50C-407E-A947-70E740481C1C}">
                <a14:useLocalDpi xmlns:a14="http://schemas.microsoft.com/office/drawing/2010/main" val="0"/>
              </a:ext>
            </a:extLst>
          </a:blip>
          <a:srcRect/>
          <a:stretch>
            <a:fillRect/>
          </a:stretch>
        </p:blipFill>
        <p:spPr bwMode="auto">
          <a:xfrm>
            <a:off x="1969167" y="1875170"/>
            <a:ext cx="9834905" cy="4982830"/>
          </a:xfrm>
          <a:prstGeom prst="rect">
            <a:avLst/>
          </a:prstGeom>
          <a:noFill/>
          <a:ln>
            <a:noFill/>
          </a:ln>
        </p:spPr>
      </p:pic>
    </p:spTree>
    <p:extLst>
      <p:ext uri="{BB962C8B-B14F-4D97-AF65-F5344CB8AC3E}">
        <p14:creationId xmlns:p14="http://schemas.microsoft.com/office/powerpoint/2010/main" val="33684048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11</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17</a:t>
            </a:fld>
            <a:endParaRPr lang="en-US" sz="1400" b="1" dirty="0">
              <a:solidFill>
                <a:srgbClr val="FF0000"/>
              </a:solidFill>
            </a:endParaRPr>
          </a:p>
        </p:txBody>
      </p:sp>
      <p:sp>
        <p:nvSpPr>
          <p:cNvPr id="8" name="Rectangle 2"/>
          <p:cNvSpPr>
            <a:spLocks noChangeArrowheads="1"/>
          </p:cNvSpPr>
          <p:nvPr/>
        </p:nvSpPr>
        <p:spPr bwMode="auto">
          <a:xfrm>
            <a:off x="994609" y="778182"/>
            <a:ext cx="10381951" cy="1520313"/>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4000" b="1" smtClean="0">
                <a:solidFill>
                  <a:schemeClr val="bg1"/>
                </a:solidFill>
                <a:latin typeface="Times New Roman" pitchFamily="18" charset="0"/>
                <a:cs typeface="Times New Roman" pitchFamily="18" charset="0"/>
              </a:rPr>
              <a:t>                 THAM KHẢO ĐOẠN VIDEO </a:t>
            </a:r>
          </a:p>
          <a:p>
            <a:pPr algn="ctr">
              <a:lnSpc>
                <a:spcPct val="105000"/>
              </a:lnSpc>
              <a:spcBef>
                <a:spcPts val="100"/>
              </a:spcBef>
              <a:tabLst>
                <a:tab pos="457200" algn="l"/>
                <a:tab pos="2743200" algn="ctr"/>
                <a:tab pos="5486400" algn="r"/>
              </a:tabLst>
              <a:defRPr/>
            </a:pPr>
            <a:r>
              <a:rPr lang="en-US" altLang="en-US" sz="4000" b="1" smtClean="0">
                <a:solidFill>
                  <a:schemeClr val="bg1"/>
                </a:solidFill>
                <a:latin typeface="Times New Roman" pitchFamily="18" charset="0"/>
                <a:cs typeface="Times New Roman" pitchFamily="18" charset="0"/>
              </a:rPr>
              <a:t>               và trả lời câu hỏi </a:t>
            </a:r>
            <a:endParaRPr lang="en-US" altLang="en-US" sz="40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2" name="Rectangle 1"/>
          <p:cNvSpPr/>
          <p:nvPr/>
        </p:nvSpPr>
        <p:spPr>
          <a:xfrm>
            <a:off x="868947" y="3250945"/>
            <a:ext cx="10250906" cy="112646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Hãy cho biết các công việc khi thực hiện lắp đặt van TEV là gì?</a:t>
            </a:r>
            <a:endParaRPr lang="en-US" sz="3200">
              <a:latin typeface="Times New Roman" panose="02020603050405020304" pitchFamily="18" charset="0"/>
              <a:cs typeface="Times New Roman" panose="02020603050405020304" pitchFamily="18" charset="0"/>
            </a:endParaRPr>
          </a:p>
        </p:txBody>
      </p:sp>
      <p:sp>
        <p:nvSpPr>
          <p:cNvPr id="12" name="Rectangle 2"/>
          <p:cNvSpPr>
            <a:spLocks noChangeArrowheads="1"/>
          </p:cNvSpPr>
          <p:nvPr/>
        </p:nvSpPr>
        <p:spPr bwMode="auto">
          <a:xfrm>
            <a:off x="994610" y="2310555"/>
            <a:ext cx="10381950" cy="734347"/>
          </a:xfrm>
          <a:prstGeom prst="rect">
            <a:avLst/>
          </a:prstGeom>
          <a:solidFill>
            <a:schemeClr val="accent6">
              <a:lumMod val="50000"/>
            </a:schemeClr>
          </a:solidFill>
          <a:ln>
            <a:noFill/>
          </a:ln>
          <a:extLst/>
        </p:spPr>
        <p:txBody>
          <a:bodyPr/>
          <a:lstStyle/>
          <a:p>
            <a:pPr marL="514350" lvl="0" indent="-514350">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Video 1:</a:t>
            </a:r>
            <a:endParaRPr lang="en-US" altLang="en-US" sz="3600" b="1" dirty="0">
              <a:solidFill>
                <a:srgbClr val="FF0000"/>
              </a:solidFill>
              <a:latin typeface="Times New Roman" pitchFamily="18" charset="0"/>
              <a:cs typeface="Times New Roman" pitchFamily="18" charset="0"/>
            </a:endParaRPr>
          </a:p>
        </p:txBody>
      </p:sp>
      <p:sp>
        <p:nvSpPr>
          <p:cNvPr id="13" name="Rectangle 2"/>
          <p:cNvSpPr>
            <a:spLocks noChangeArrowheads="1"/>
          </p:cNvSpPr>
          <p:nvPr/>
        </p:nvSpPr>
        <p:spPr bwMode="auto">
          <a:xfrm>
            <a:off x="994609" y="4652587"/>
            <a:ext cx="10381950" cy="734347"/>
          </a:xfrm>
          <a:prstGeom prst="rect">
            <a:avLst/>
          </a:prstGeom>
          <a:solidFill>
            <a:schemeClr val="accent6">
              <a:lumMod val="50000"/>
            </a:schemeClr>
          </a:solidFill>
          <a:ln>
            <a:noFill/>
          </a:ln>
          <a:extLst/>
        </p:spPr>
        <p:txBody>
          <a:bodyPr/>
          <a:lstStyle/>
          <a:p>
            <a:pPr marL="514350" lvl="0" indent="-514350">
              <a:lnSpc>
                <a:spcPct val="150000"/>
              </a:lnSpc>
              <a:spcBef>
                <a:spcPct val="20000"/>
              </a:spcBef>
              <a:buClr>
                <a:srgbClr val="B8FA56"/>
              </a:buClr>
              <a:buSzPct val="70000"/>
              <a:defRPr/>
            </a:pPr>
            <a:r>
              <a:rPr lang="en-US" altLang="en-US" sz="3600" b="1" smtClean="0">
                <a:solidFill>
                  <a:srgbClr val="FF0000"/>
                </a:solidFill>
                <a:latin typeface="Times New Roman" pitchFamily="18" charset="0"/>
                <a:cs typeface="Times New Roman" pitchFamily="18" charset="0"/>
              </a:rPr>
              <a:t>Video 2:</a:t>
            </a:r>
            <a:endParaRPr lang="en-US" altLang="en-US" sz="3600" b="1" dirty="0">
              <a:solidFill>
                <a:srgbClr val="FF0000"/>
              </a:solidFill>
              <a:latin typeface="Times New Roman" pitchFamily="18" charset="0"/>
              <a:cs typeface="Times New Roman" pitchFamily="18" charset="0"/>
            </a:endParaRPr>
          </a:p>
        </p:txBody>
      </p:sp>
      <p:sp>
        <p:nvSpPr>
          <p:cNvPr id="16" name="Rectangle 15"/>
          <p:cNvSpPr/>
          <p:nvPr/>
        </p:nvSpPr>
        <p:spPr>
          <a:xfrm>
            <a:off x="868947" y="5662114"/>
            <a:ext cx="10250906" cy="112646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en-US" sz="3200" b="1" smtClean="0">
                <a:latin typeface="Times New Roman" panose="02020603050405020304" pitchFamily="18" charset="0"/>
                <a:ea typeface="Times New Roman" panose="02020603050405020304" pitchFamily="18" charset="0"/>
                <a:cs typeface="Times New Roman" panose="02020603050405020304" pitchFamily="18" charset="0"/>
              </a:rPr>
              <a:t>Vị trí lắp đặt của TEV có ảnh hưởng gì đến quá trình hoạt động của van</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994609" y="778182"/>
            <a:ext cx="2339102" cy="674031"/>
          </a:xfrm>
          <a:prstGeom prst="rect">
            <a:avLst/>
          </a:prstGeom>
        </p:spPr>
        <p:txBody>
          <a:bodyPr wrap="none">
            <a:spAutoFit/>
          </a:bodyPr>
          <a:lstStyle/>
          <a:p>
            <a:pPr algn="ctr">
              <a:lnSpc>
                <a:spcPct val="105000"/>
              </a:lnSpc>
              <a:spcBef>
                <a:spcPts val="100"/>
              </a:spcBef>
              <a:tabLst>
                <a:tab pos="457200" algn="l"/>
                <a:tab pos="2743200" algn="ctr"/>
                <a:tab pos="5486400" algn="r"/>
              </a:tabLst>
              <a:defRPr/>
            </a:pPr>
            <a:r>
              <a:rPr lang="en-US" altLang="en-US" sz="3600" b="1">
                <a:solidFill>
                  <a:schemeClr val="bg1"/>
                </a:solidFill>
                <a:latin typeface="Times New Roman" pitchFamily="18" charset="0"/>
                <a:cs typeface="Times New Roman" pitchFamily="18" charset="0"/>
              </a:rPr>
              <a:t>Câu hỏi ôn</a:t>
            </a:r>
            <a:endParaRPr lang="en-US" altLang="en-US" sz="3600"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318251227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993139"/>
            <a:ext cx="9602139" cy="4267835"/>
          </a:xfrm>
        </p:spPr>
        <p:txBody>
          <a:bodyPr>
            <a:normAutofit fontScale="77500" lnSpcReduction="20000"/>
          </a:bodyPr>
          <a:lstStyle/>
          <a:p>
            <a:pPr algn="ctr" eaLnBrk="1" hangingPunct="1">
              <a:buFont typeface="Wingdings" panose="05000000000000000000" pitchFamily="2" charset="2"/>
              <a:buNone/>
              <a:defRPr/>
            </a:pPr>
            <a:r>
              <a:rPr lang="pt-BR" altLang="en-US" b="1" dirty="0" smtClean="0"/>
              <a:t>    </a:t>
            </a:r>
            <a:r>
              <a:rPr lang="pt-BR" altLang="en-US" sz="4800" b="1" dirty="0">
                <a:solidFill>
                  <a:srgbClr val="FF0000"/>
                </a:solidFill>
              </a:rPr>
              <a:t>Chuẩn bị bài cho </a:t>
            </a:r>
            <a:r>
              <a:rPr lang="pt-BR" altLang="en-US" sz="4800" b="1">
                <a:solidFill>
                  <a:srgbClr val="FF0000"/>
                </a:solidFill>
              </a:rPr>
              <a:t>tuần </a:t>
            </a:r>
            <a:r>
              <a:rPr lang="pt-BR" altLang="en-US" sz="4800" b="1" smtClean="0">
                <a:solidFill>
                  <a:srgbClr val="FF0000"/>
                </a:solidFill>
              </a:rPr>
              <a:t>12</a:t>
            </a:r>
            <a:endParaRPr lang="pt-BR" altLang="en-US" sz="4800" b="1" dirty="0">
              <a:solidFill>
                <a:srgbClr val="FF0000"/>
              </a:solidFill>
            </a:endParaRPr>
          </a:p>
          <a:p>
            <a:pPr algn="ctr" eaLnBrk="1" hangingPunct="1">
              <a:buFont typeface="Wingdings" panose="05000000000000000000" pitchFamily="2" charset="2"/>
              <a:buNone/>
              <a:defRPr/>
            </a:pPr>
            <a:endParaRPr lang="en-US" altLang="en-US" dirty="0" smtClean="0">
              <a:solidFill>
                <a:srgbClr val="FF0000"/>
              </a:solidFill>
            </a:endParaRPr>
          </a:p>
          <a:p>
            <a:pPr>
              <a:lnSpc>
                <a:spcPct val="170000"/>
              </a:lnSpc>
            </a:pPr>
            <a:r>
              <a:rPr lang="pt-BR" sz="3200" b="1">
                <a:solidFill>
                  <a:srgbClr val="FFFF00"/>
                </a:solidFill>
                <a:effectLst/>
              </a:rPr>
              <a:t>CHƯƠNG </a:t>
            </a:r>
            <a:r>
              <a:rPr lang="pt-BR" sz="3200" b="1" smtClean="0">
                <a:solidFill>
                  <a:srgbClr val="FFFF00"/>
                </a:solidFill>
                <a:effectLst/>
              </a:rPr>
              <a:t>4: </a:t>
            </a:r>
            <a:r>
              <a:rPr lang="pt-BR" sz="3200" b="1">
                <a:solidFill>
                  <a:srgbClr val="FFFF00"/>
                </a:solidFill>
                <a:effectLst/>
              </a:rPr>
              <a:t>TỰ ĐỘNG HÓA THIẾT BỊ </a:t>
            </a:r>
            <a:r>
              <a:rPr lang="en-US" sz="3200" b="1" smtClean="0">
                <a:solidFill>
                  <a:srgbClr val="FFFF00"/>
                </a:solidFill>
                <a:effectLst/>
              </a:rPr>
              <a:t>BAY HƠI</a:t>
            </a:r>
            <a:endParaRPr lang="en-US" sz="3200">
              <a:solidFill>
                <a:srgbClr val="FFFF00"/>
              </a:solidFill>
              <a:effectLst/>
            </a:endParaRPr>
          </a:p>
          <a:p>
            <a:pPr>
              <a:lnSpc>
                <a:spcPct val="170000"/>
              </a:lnSpc>
              <a:buNone/>
              <a:defRPr/>
            </a:pPr>
            <a:r>
              <a:rPr lang="en-US" sz="3200" b="1" smtClean="0">
                <a:solidFill>
                  <a:srgbClr val="FFFF00"/>
                </a:solidFill>
              </a:rPr>
              <a:t>    - </a:t>
            </a:r>
            <a:r>
              <a:rPr lang="vi-VN" sz="3200" b="1" smtClean="0">
                <a:solidFill>
                  <a:srgbClr val="FFFF00"/>
                </a:solidFill>
              </a:rPr>
              <a:t>4.2.3</a:t>
            </a:r>
            <a:r>
              <a:rPr lang="vi-VN" sz="3200" b="1">
                <a:solidFill>
                  <a:srgbClr val="FFFF00"/>
                </a:solidFill>
              </a:rPr>
              <a:t>. Tự động cấp lỏng cho bình bay hơi dùng rơle hiệu nhiệt độ</a:t>
            </a:r>
            <a:endParaRPr lang="en-US" sz="3200" b="1" smtClean="0">
              <a:solidFill>
                <a:srgbClr val="FFFF00"/>
              </a:solidFill>
            </a:endParaRPr>
          </a:p>
          <a:p>
            <a:pPr>
              <a:lnSpc>
                <a:spcPct val="170000"/>
              </a:lnSpc>
              <a:buNone/>
              <a:defRPr/>
            </a:pPr>
            <a:r>
              <a:rPr lang="en-US" sz="3200" b="1" smtClean="0">
                <a:solidFill>
                  <a:srgbClr val="FFFF00"/>
                </a:solidFill>
              </a:rPr>
              <a:t>    - </a:t>
            </a:r>
            <a:r>
              <a:rPr lang="vi-VN" sz="3200" b="1">
                <a:solidFill>
                  <a:srgbClr val="FFFF00"/>
                </a:solidFill>
              </a:rPr>
              <a:t>4.2.4. Cấp lỏng cho thiết bị bay hơi bằng van phao</a:t>
            </a:r>
            <a:endParaRPr lang="en-US" sz="3200" b="1" dirty="0">
              <a:solidFill>
                <a:srgbClr val="FFFF00"/>
              </a:solidFill>
            </a:endParaRPr>
          </a:p>
          <a:p>
            <a:pPr lvl="2" eaLnBrk="1" hangingPunct="1">
              <a:lnSpc>
                <a:spcPct val="150000"/>
              </a:lnSpc>
              <a:defRPr/>
            </a:pPr>
            <a:endParaRPr lang="en-US" altLang="en-US" sz="2200" dirty="0">
              <a:solidFill>
                <a:srgbClr val="184F7B"/>
              </a:solidFill>
            </a:endParaRPr>
          </a:p>
        </p:txBody>
      </p:sp>
      <p:sp>
        <p:nvSpPr>
          <p:cNvPr id="399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18</a:t>
            </a:fld>
            <a:endParaRPr lang="en-US" altLang="en-US" sz="2000">
              <a:solidFill>
                <a:srgbClr val="FFFF00"/>
              </a:solidFill>
              <a:latin typeface="Arial" panose="020B0604020202020204" pitchFamily="34" charset="0"/>
            </a:endParaRPr>
          </a:p>
        </p:txBody>
      </p:sp>
      <p:sp>
        <p:nvSpPr>
          <p:cNvPr id="2" name="Footer Placeholder 1"/>
          <p:cNvSpPr>
            <a:spLocks noGrp="1"/>
          </p:cNvSpPr>
          <p:nvPr>
            <p:ph type="ftr" sz="quarter" idx="11"/>
          </p:nvPr>
        </p:nvSpPr>
        <p:spPr>
          <a:xfrm>
            <a:off x="1141411" y="5883275"/>
            <a:ext cx="9599159" cy="365125"/>
          </a:xfrm>
        </p:spPr>
        <p:txBody>
          <a:bodyPr/>
          <a:lstStyle/>
          <a:p>
            <a:r>
              <a:rPr lang="en-US" smtClean="0"/>
              <a:t>TỰ ĐỘNG HÓA HTL                                                                                                               TUẦN 11</a:t>
            </a:r>
            <a:endParaRPr lang="en-US" dirty="0"/>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630</TotalTime>
  <Words>1585</Words>
  <Application>Microsoft Office PowerPoint</Application>
  <PresentationFormat>Custom</PresentationFormat>
  <Paragraphs>214</Paragraphs>
  <Slides>18</Slides>
  <Notes>17</Notes>
  <HiddenSlides>0</HiddenSlides>
  <MMClips>0</MMClips>
  <ScaleCrop>false</ScaleCrop>
  <HeadingPairs>
    <vt:vector size="4" baseType="variant">
      <vt:variant>
        <vt:lpstr>Theme</vt:lpstr>
      </vt:variant>
      <vt:variant>
        <vt:i4>4</vt:i4>
      </vt:variant>
      <vt:variant>
        <vt:lpstr>Slide Titles</vt:lpstr>
      </vt:variant>
      <vt:variant>
        <vt:i4>18</vt:i4>
      </vt:variant>
    </vt:vector>
  </HeadingPairs>
  <TitlesOfParts>
    <vt:vector size="22" baseType="lpstr">
      <vt:lpstr>Circuit</vt:lpstr>
      <vt:lpstr>Mesh</vt:lpstr>
      <vt:lpstr>Facet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Admin</cp:lastModifiedBy>
  <cp:revision>55</cp:revision>
  <dcterms:created xsi:type="dcterms:W3CDTF">2020-06-18T12:47:05Z</dcterms:created>
  <dcterms:modified xsi:type="dcterms:W3CDTF">2020-07-20T16:18:23Z</dcterms:modified>
</cp:coreProperties>
</file>